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0A6F7C0-A8C4-47D2-B493-84A305C780CD}">
  <a:tblStyle styleId="{60A6F7C0-A8C4-47D2-B493-84A305C780CD}"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Shape 3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6" name="Shape 3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0" name="Shape 3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7" name="Shape 3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Shape 3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2" name="Shape 3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Shape 3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9" name="Shape 3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Shape 3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7" name="Shape 3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Shape 4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8" name="Shape 4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Shape 4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5" name="Shape 4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Shape 4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3" name="Shape 4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Shape 4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0" name="Shape 4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Shape 4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0" name="Shape 4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Shape 4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7" name="Shape 4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Shape 4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4" name="Shape 4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Shape 4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1" name="Shape 4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Shape 4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8" name="Shape 4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Shape 3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2" name="Shape 3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accent3"/>
        </a:solidFill>
      </p:bgPr>
    </p:bg>
    <p:spTree>
      <p:nvGrpSpPr>
        <p:cNvPr id="9"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Shape 16"/>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6" name="Shape 36"/>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 name="Shape 39"/>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Shape 4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Shape 45"/>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6" name="Shape 46"/>
          <p:cNvSpPr txBox="1"/>
          <p:nvPr>
            <p:ph type="ctrTitle"/>
          </p:nvPr>
        </p:nvSpPr>
        <p:spPr>
          <a:xfrm>
            <a:off x="824000" y="1613813"/>
            <a:ext cx="42555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Shape 47"/>
          <p:cNvSpPr txBox="1"/>
          <p:nvPr>
            <p:ph idx="1" type="subTitle"/>
          </p:nvPr>
        </p:nvSpPr>
        <p:spPr>
          <a:xfrm>
            <a:off x="824000" y="3596300"/>
            <a:ext cx="4255500" cy="6954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Shape 4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3"/>
        </a:solidFill>
      </p:bgPr>
    </p:bg>
    <p:spTree>
      <p:nvGrpSpPr>
        <p:cNvPr id="14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 name="Shape 14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 name="Shape 150"/>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 name="Shape 15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 name="Shape 15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 name="Shape 15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 name="Shape 166"/>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 name="Shape 17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 name="Shape 172"/>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 name="Shape 173"/>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 name="Shape 176"/>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 name="Shape 177"/>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 name="Shape 180"/>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 name="Shape 18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 name="Shape 182"/>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 name="Shape 186"/>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 name="Shape 187"/>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 name="Shape 196"/>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Shape 202"/>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 name="Shape 205"/>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 name="Shape 207"/>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 name="Shape 210"/>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 name="Shape 2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 name="Shape 212"/>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 name="Shape 213"/>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 name="Shape 216"/>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 name="Shape 218"/>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 name="Shape 22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 name="Shape 222"/>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 name="Shape 225"/>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 name="Shape 227"/>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 name="Shape 230"/>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 name="Shape 233"/>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 name="Shape 236"/>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 name="Shape 237"/>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 name="Shape 24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 name="Shape 242"/>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 name="Shape 245"/>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 name="Shape 247"/>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 name="Shape 248"/>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 name="Shape 25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 name="Shape 252"/>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 name="Shape 253"/>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 name="Shape 256"/>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 name="Shape 257"/>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 name="Shape 258"/>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 name="Shape 26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 name="Shape 262"/>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 name="Shape 265"/>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 name="Shape 266"/>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 name="Shape 267"/>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268" name="Shape 268"/>
          <p:cNvSpPr txBox="1"/>
          <p:nvPr>
            <p:ph type="title"/>
          </p:nvPr>
        </p:nvSpPr>
        <p:spPr>
          <a:xfrm>
            <a:off x="1388625" y="772725"/>
            <a:ext cx="6366900" cy="1863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p:txBody>
      </p:sp>
      <p:sp>
        <p:nvSpPr>
          <p:cNvPr id="269" name="Shape 269"/>
          <p:cNvSpPr txBox="1"/>
          <p:nvPr>
            <p:ph idx="1" type="body"/>
          </p:nvPr>
        </p:nvSpPr>
        <p:spPr>
          <a:xfrm>
            <a:off x="1388625" y="2712300"/>
            <a:ext cx="6366900" cy="1111200"/>
          </a:xfrm>
          <a:prstGeom prst="rect">
            <a:avLst/>
          </a:prstGeom>
        </p:spPr>
        <p:txBody>
          <a:bodyPr anchorCtr="0" anchor="t" bIns="91425" lIns="91425" spcFirstLastPara="1" rIns="91425" wrap="square" tIns="91425"/>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Shape 27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71" name="Shape 271"/>
        <p:cNvGrpSpPr/>
        <p:nvPr/>
      </p:nvGrpSpPr>
      <p:grpSpPr>
        <a:xfrm>
          <a:off x="0" y="0"/>
          <a:ext cx="0" cy="0"/>
          <a:chOff x="0" y="0"/>
          <a:chExt cx="0" cy="0"/>
        </a:xfrm>
      </p:grpSpPr>
      <p:sp>
        <p:nvSpPr>
          <p:cNvPr id="272" name="Shape 27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49"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 name="Shape 56"/>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 name="Shape 57"/>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Shape 60"/>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 name="Shape 61"/>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 name="Shape 62"/>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 name="Shape 69"/>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Shape 70"/>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82" name="Shape 82"/>
          <p:cNvSpPr txBox="1"/>
          <p:nvPr>
            <p:ph type="title"/>
          </p:nvPr>
        </p:nvSpPr>
        <p:spPr>
          <a:xfrm>
            <a:off x="824000" y="1613825"/>
            <a:ext cx="58578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Shape 8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84"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8" name="Shape 88"/>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Shape 89"/>
          <p:cNvSpPr txBox="1"/>
          <p:nvPr>
            <p:ph idx="1" type="body"/>
          </p:nvPr>
        </p:nvSpPr>
        <p:spPr>
          <a:xfrm>
            <a:off x="1303800" y="1990050"/>
            <a:ext cx="70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Shape 9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9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5" name="Shape 95"/>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Shape 96"/>
          <p:cNvSpPr txBox="1"/>
          <p:nvPr>
            <p:ph idx="1" type="body"/>
          </p:nvPr>
        </p:nvSpPr>
        <p:spPr>
          <a:xfrm>
            <a:off x="130380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Shape 97"/>
          <p:cNvSpPr txBox="1"/>
          <p:nvPr>
            <p:ph idx="2" type="body"/>
          </p:nvPr>
        </p:nvSpPr>
        <p:spPr>
          <a:xfrm>
            <a:off x="490365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Shape 9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99"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3" name="Shape 103"/>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Shape 10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105"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9" name="Shape 109"/>
          <p:cNvSpPr txBox="1"/>
          <p:nvPr>
            <p:ph type="title"/>
          </p:nvPr>
        </p:nvSpPr>
        <p:spPr>
          <a:xfrm>
            <a:off x="1303800" y="598575"/>
            <a:ext cx="3312000" cy="15900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Shape 110"/>
          <p:cNvSpPr txBox="1"/>
          <p:nvPr>
            <p:ph idx="1" type="body"/>
          </p:nvPr>
        </p:nvSpPr>
        <p:spPr>
          <a:xfrm>
            <a:off x="1303800" y="2309675"/>
            <a:ext cx="3312000" cy="2221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Shape 1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dk1"/>
        </a:solidFill>
      </p:bgPr>
    </p:bg>
    <p:spTree>
      <p:nvGrpSpPr>
        <p:cNvPr id="112"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125" name="Shape 125"/>
          <p:cNvSpPr txBox="1"/>
          <p:nvPr>
            <p:ph type="title"/>
          </p:nvPr>
        </p:nvSpPr>
        <p:spPr>
          <a:xfrm>
            <a:off x="824000" y="763600"/>
            <a:ext cx="5857800" cy="35733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Shape 12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127"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 name="Shape 13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31" name="Shape 131"/>
          <p:cNvSpPr txBox="1"/>
          <p:nvPr>
            <p:ph type="title"/>
          </p:nvPr>
        </p:nvSpPr>
        <p:spPr>
          <a:xfrm>
            <a:off x="1303800" y="598575"/>
            <a:ext cx="3430500" cy="1990200"/>
          </a:xfrm>
          <a:prstGeom prst="rect">
            <a:avLst/>
          </a:prstGeom>
          <a:ln cap="flat" cmpd="sng" w="9525">
            <a:solidFill>
              <a:schemeClr val="lt1"/>
            </a:solidFill>
            <a:prstDash val="solid"/>
            <a:round/>
            <a:headEnd len="med" w="med" type="none"/>
            <a:tailEnd len="med" w="med" type="none"/>
          </a:ln>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Shape 132"/>
          <p:cNvSpPr txBox="1"/>
          <p:nvPr>
            <p:ph idx="1" type="subTitle"/>
          </p:nvPr>
        </p:nvSpPr>
        <p:spPr>
          <a:xfrm>
            <a:off x="1303800" y="2743203"/>
            <a:ext cx="3430500" cy="726000"/>
          </a:xfrm>
          <a:prstGeom prst="rect">
            <a:avLst/>
          </a:prstGeom>
          <a:ln cap="flat" cmpd="sng" w="9525">
            <a:solidFill>
              <a:schemeClr val="lt1"/>
            </a:solidFill>
            <a:prstDash val="solid"/>
            <a:round/>
            <a:headEnd len="med" w="med" type="none"/>
            <a:tailEnd len="med" w="med" type="none"/>
          </a:ln>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Shape 133"/>
          <p:cNvSpPr txBox="1"/>
          <p:nvPr>
            <p:ph idx="2" type="body"/>
          </p:nvPr>
        </p:nvSpPr>
        <p:spPr>
          <a:xfrm>
            <a:off x="4903700" y="661000"/>
            <a:ext cx="3430500" cy="3870600"/>
          </a:xfrm>
          <a:prstGeom prst="rect">
            <a:avLst/>
          </a:prstGeom>
          <a:ln cap="flat" cmpd="sng" w="9525">
            <a:solidFill>
              <a:schemeClr val="lt1"/>
            </a:solidFill>
            <a:prstDash val="solid"/>
            <a:round/>
            <a:headEnd len="med" w="med" type="none"/>
            <a:tailEnd len="med" w="med" type="none"/>
          </a:ln>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Shape 13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35"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39" name="Shape 139"/>
          <p:cNvSpPr txBox="1"/>
          <p:nvPr>
            <p:ph idx="1" type="body"/>
          </p:nvPr>
        </p:nvSpPr>
        <p:spPr>
          <a:xfrm>
            <a:off x="1303800" y="4138975"/>
            <a:ext cx="5843100" cy="534900"/>
          </a:xfrm>
          <a:prstGeom prst="rect">
            <a:avLst/>
          </a:prstGeom>
        </p:spPr>
        <p:txBody>
          <a:bodyPr anchorCtr="0" anchor="t"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40" name="Shape 14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Shape 8"/>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900">
                <a:solidFill>
                  <a:schemeClr val="dk2"/>
                </a:solidFill>
                <a:latin typeface="Nunito"/>
                <a:ea typeface="Nunito"/>
                <a:cs typeface="Nunito"/>
                <a:sym typeface="Nunito"/>
              </a:defRPr>
            </a:lvl1pPr>
            <a:lvl2pPr lvl="1" algn="r">
              <a:spcBef>
                <a:spcPts val="0"/>
              </a:spcBef>
              <a:buNone/>
              <a:defRPr sz="900">
                <a:solidFill>
                  <a:schemeClr val="dk2"/>
                </a:solidFill>
                <a:latin typeface="Nunito"/>
                <a:ea typeface="Nunito"/>
                <a:cs typeface="Nunito"/>
                <a:sym typeface="Nunito"/>
              </a:defRPr>
            </a:lvl2pPr>
            <a:lvl3pPr lvl="2" algn="r">
              <a:spcBef>
                <a:spcPts val="0"/>
              </a:spcBef>
              <a:buNone/>
              <a:defRPr sz="900">
                <a:solidFill>
                  <a:schemeClr val="dk2"/>
                </a:solidFill>
                <a:latin typeface="Nunito"/>
                <a:ea typeface="Nunito"/>
                <a:cs typeface="Nunito"/>
                <a:sym typeface="Nunito"/>
              </a:defRPr>
            </a:lvl3pPr>
            <a:lvl4pPr lvl="3" algn="r">
              <a:spcBef>
                <a:spcPts val="0"/>
              </a:spcBef>
              <a:buNone/>
              <a:defRPr sz="900">
                <a:solidFill>
                  <a:schemeClr val="dk2"/>
                </a:solidFill>
                <a:latin typeface="Nunito"/>
                <a:ea typeface="Nunito"/>
                <a:cs typeface="Nunito"/>
                <a:sym typeface="Nunito"/>
              </a:defRPr>
            </a:lvl4pPr>
            <a:lvl5pPr lvl="4" algn="r">
              <a:spcBef>
                <a:spcPts val="0"/>
              </a:spcBef>
              <a:buNone/>
              <a:defRPr sz="900">
                <a:solidFill>
                  <a:schemeClr val="dk2"/>
                </a:solidFill>
                <a:latin typeface="Nunito"/>
                <a:ea typeface="Nunito"/>
                <a:cs typeface="Nunito"/>
                <a:sym typeface="Nunito"/>
              </a:defRPr>
            </a:lvl5pPr>
            <a:lvl6pPr lvl="5" algn="r">
              <a:spcBef>
                <a:spcPts val="0"/>
              </a:spcBef>
              <a:buNone/>
              <a:defRPr sz="900">
                <a:solidFill>
                  <a:schemeClr val="dk2"/>
                </a:solidFill>
                <a:latin typeface="Nunito"/>
                <a:ea typeface="Nunito"/>
                <a:cs typeface="Nunito"/>
                <a:sym typeface="Nunito"/>
              </a:defRPr>
            </a:lvl6pPr>
            <a:lvl7pPr lvl="6" algn="r">
              <a:spcBef>
                <a:spcPts val="0"/>
              </a:spcBef>
              <a:buNone/>
              <a:defRPr sz="900">
                <a:solidFill>
                  <a:schemeClr val="dk2"/>
                </a:solidFill>
                <a:latin typeface="Nunito"/>
                <a:ea typeface="Nunito"/>
                <a:cs typeface="Nunito"/>
                <a:sym typeface="Nunito"/>
              </a:defRPr>
            </a:lvl7pPr>
            <a:lvl8pPr lvl="7" algn="r">
              <a:spcBef>
                <a:spcPts val="0"/>
              </a:spcBef>
              <a:buNone/>
              <a:defRPr sz="900">
                <a:solidFill>
                  <a:schemeClr val="dk2"/>
                </a:solidFill>
                <a:latin typeface="Nunito"/>
                <a:ea typeface="Nunito"/>
                <a:cs typeface="Nunito"/>
                <a:sym typeface="Nunito"/>
              </a:defRPr>
            </a:lvl8pPr>
            <a:lvl9pPr lvl="8" algn="r">
              <a:spcBef>
                <a:spcPts val="0"/>
              </a:spcBef>
              <a:buNone/>
              <a:defRPr sz="900">
                <a:solidFill>
                  <a:schemeClr val="dk2"/>
                </a:solidFill>
                <a:latin typeface="Nunito"/>
                <a:ea typeface="Nunito"/>
                <a:cs typeface="Nunito"/>
                <a:sym typeface="Nuni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www.berkeleyschools.net/wp-content/uploads/2014/10/Request-for-Course-Approval.pdf" TargetMode="External"/><Relationship Id="rId4" Type="http://schemas.openxmlformats.org/officeDocument/2006/relationships/hyperlink" Target="http://www.ctcexams.nesinc.com/" TargetMode="External"/><Relationship Id="rId5" Type="http://schemas.openxmlformats.org/officeDocument/2006/relationships/hyperlink" Target="https://www.ctc.ca.gov/docs/default-source/leaflets/414.pdf?sfvrsn=24453907_6" TargetMode="External"/><Relationship Id="rId6" Type="http://schemas.openxmlformats.org/officeDocument/2006/relationships/hyperlink" Target="https://www.ctc.ca.gov/docs/default-source/leaflets/cl696b.pdf?sfvrsn=23bb22bd_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type="ctrTitle"/>
          </p:nvPr>
        </p:nvSpPr>
        <p:spPr>
          <a:xfrm>
            <a:off x="311700" y="333650"/>
            <a:ext cx="8520600" cy="187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3600"/>
          </a:p>
          <a:p>
            <a:pPr indent="0" lvl="0" marL="0" rtl="0" algn="ctr">
              <a:spcBef>
                <a:spcPts val="0"/>
              </a:spcBef>
              <a:spcAft>
                <a:spcPts val="0"/>
              </a:spcAft>
              <a:buNone/>
            </a:pPr>
            <a:r>
              <a:t/>
            </a:r>
            <a:endParaRPr sz="3600"/>
          </a:p>
          <a:p>
            <a:pPr indent="0" lvl="0" marL="0" algn="ctr">
              <a:spcBef>
                <a:spcPts val="0"/>
              </a:spcBef>
              <a:spcAft>
                <a:spcPts val="0"/>
              </a:spcAft>
              <a:buClr>
                <a:schemeClr val="dk1"/>
              </a:buClr>
              <a:buSzPts val="1100"/>
              <a:buFont typeface="Arial"/>
              <a:buNone/>
            </a:pPr>
            <a:r>
              <a:rPr lang="en" sz="3600"/>
              <a:t>Pathways for BUSD Multiple Subject (MS) Holders to Add a Credential in Science or Physical Education </a:t>
            </a:r>
            <a:endParaRPr/>
          </a:p>
        </p:txBody>
      </p:sp>
      <p:sp>
        <p:nvSpPr>
          <p:cNvPr id="278" name="Shape 278"/>
          <p:cNvSpPr txBox="1"/>
          <p:nvPr>
            <p:ph idx="1" type="subTitle"/>
          </p:nvPr>
        </p:nvSpPr>
        <p:spPr>
          <a:xfrm>
            <a:off x="311700" y="3091075"/>
            <a:ext cx="8520600" cy="10023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i="1" lang="en"/>
              <a:t>Presented by BUSD HR in Partnership with BFT</a:t>
            </a:r>
            <a:endParaRPr i="1"/>
          </a:p>
          <a:p>
            <a:pPr indent="0" lvl="0" marL="0" algn="ctr">
              <a:spcBef>
                <a:spcPts val="0"/>
              </a:spcBef>
              <a:spcAft>
                <a:spcPts val="0"/>
              </a:spcAft>
              <a:buNone/>
            </a:pPr>
            <a:r>
              <a:rPr i="1" lang="en"/>
              <a:t>January 23, 2018, 3:30 pm- 5:30 pm, </a:t>
            </a:r>
            <a:endParaRPr i="1"/>
          </a:p>
          <a:p>
            <a:pPr indent="0" lvl="0" marL="0" algn="ctr">
              <a:spcBef>
                <a:spcPts val="0"/>
              </a:spcBef>
              <a:spcAft>
                <a:spcPts val="0"/>
              </a:spcAft>
              <a:buNone/>
            </a:pPr>
            <a:r>
              <a:rPr i="1" lang="en"/>
              <a:t>District Office Room </a:t>
            </a:r>
            <a:r>
              <a:rPr i="1" lang="en"/>
              <a:t>125</a:t>
            </a:r>
            <a:endParaRPr i="1">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Shape 348"/>
          <p:cNvSpPr txBox="1"/>
          <p:nvPr>
            <p:ph type="title"/>
          </p:nvPr>
        </p:nvSpPr>
        <p:spPr>
          <a:xfrm>
            <a:off x="1303800" y="598575"/>
            <a:ext cx="7030500" cy="694200"/>
          </a:xfrm>
          <a:prstGeom prst="rect">
            <a:avLst/>
          </a:prstGeom>
          <a:solidFill>
            <a:srgbClr val="FCE5CD"/>
          </a:solidFill>
        </p:spPr>
        <p:txBody>
          <a:bodyPr anchorCtr="0" anchor="t" bIns="91425" lIns="91425" spcFirstLastPara="1" rIns="91425" wrap="square" tIns="91425">
            <a:noAutofit/>
          </a:bodyPr>
          <a:lstStyle/>
          <a:p>
            <a:pPr indent="0" lvl="0" marL="0">
              <a:spcBef>
                <a:spcPts val="0"/>
              </a:spcBef>
              <a:spcAft>
                <a:spcPts val="0"/>
              </a:spcAft>
              <a:buNone/>
            </a:pPr>
            <a:r>
              <a:rPr lang="en"/>
              <a:t>CSET for Physical Education (PE)</a:t>
            </a:r>
            <a:endParaRPr/>
          </a:p>
        </p:txBody>
      </p:sp>
      <p:sp>
        <p:nvSpPr>
          <p:cNvPr id="349" name="Shape 349"/>
          <p:cNvSpPr txBox="1"/>
          <p:nvPr>
            <p:ph idx="1" type="body"/>
          </p:nvPr>
        </p:nvSpPr>
        <p:spPr>
          <a:xfrm>
            <a:off x="423650" y="1399750"/>
            <a:ext cx="8576100" cy="36240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b="1" lang="en" sz="1800">
                <a:solidFill>
                  <a:srgbClr val="000000"/>
                </a:solidFill>
                <a:latin typeface="Maven Pro"/>
                <a:ea typeface="Maven Pro"/>
                <a:cs typeface="Maven Pro"/>
                <a:sym typeface="Maven Pro"/>
              </a:rPr>
              <a:t>PE: </a:t>
            </a:r>
            <a:r>
              <a:rPr b="1" lang="en" sz="1800" u="sng">
                <a:solidFill>
                  <a:srgbClr val="000000"/>
                </a:solidFill>
                <a:latin typeface="Maven Pro"/>
                <a:ea typeface="Maven Pro"/>
                <a:cs typeface="Maven Pro"/>
                <a:sym typeface="Maven Pro"/>
              </a:rPr>
              <a:t>Subtest I (Code 129)</a:t>
            </a:r>
            <a:r>
              <a:rPr b="1" lang="en" sz="1800">
                <a:solidFill>
                  <a:srgbClr val="000000"/>
                </a:solidFill>
                <a:latin typeface="Maven Pro"/>
                <a:ea typeface="Maven Pro"/>
                <a:cs typeface="Maven Pro"/>
                <a:sym typeface="Maven Pro"/>
              </a:rPr>
              <a:t>, </a:t>
            </a:r>
            <a:r>
              <a:rPr b="1" lang="en" sz="1800" u="sng">
                <a:solidFill>
                  <a:srgbClr val="000000"/>
                </a:solidFill>
                <a:latin typeface="Maven Pro"/>
                <a:ea typeface="Maven Pro"/>
                <a:cs typeface="Maven Pro"/>
                <a:sym typeface="Maven Pro"/>
              </a:rPr>
              <a:t>Subtest II (Code 130)</a:t>
            </a:r>
            <a:r>
              <a:rPr b="1" lang="en" sz="1800">
                <a:solidFill>
                  <a:srgbClr val="000000"/>
                </a:solidFill>
                <a:latin typeface="Maven Pro"/>
                <a:ea typeface="Maven Pro"/>
                <a:cs typeface="Maven Pro"/>
                <a:sym typeface="Maven Pro"/>
              </a:rPr>
              <a:t> and </a:t>
            </a:r>
            <a:r>
              <a:rPr b="1" lang="en" sz="1800" u="sng">
                <a:solidFill>
                  <a:srgbClr val="000000"/>
                </a:solidFill>
                <a:latin typeface="Maven Pro"/>
                <a:ea typeface="Maven Pro"/>
                <a:cs typeface="Maven Pro"/>
                <a:sym typeface="Maven Pro"/>
              </a:rPr>
              <a:t>Subtest III (Code 131)</a:t>
            </a:r>
            <a:endParaRPr b="1" sz="1800" u="sng">
              <a:solidFill>
                <a:srgbClr val="000000"/>
              </a:solidFill>
              <a:latin typeface="Maven Pro"/>
              <a:ea typeface="Maven Pro"/>
              <a:cs typeface="Maven Pro"/>
              <a:sym typeface="Maven Pro"/>
            </a:endParaRPr>
          </a:p>
          <a:p>
            <a:pPr indent="0" lvl="0" marL="0" rtl="0">
              <a:lnSpc>
                <a:spcPct val="100000"/>
              </a:lnSpc>
              <a:spcBef>
                <a:spcPts val="0"/>
              </a:spcBef>
              <a:spcAft>
                <a:spcPts val="0"/>
              </a:spcAft>
              <a:buNone/>
            </a:pPr>
            <a:r>
              <a:t/>
            </a:r>
            <a:endParaRPr b="1" sz="1800">
              <a:solidFill>
                <a:srgbClr val="000000"/>
              </a:solidFill>
              <a:latin typeface="Maven Pro"/>
              <a:ea typeface="Maven Pro"/>
              <a:cs typeface="Maven Pro"/>
              <a:sym typeface="Maven Pro"/>
            </a:endParaRPr>
          </a:p>
          <a:p>
            <a:pPr indent="-342900" lvl="0" marL="457200" rtl="0">
              <a:spcBef>
                <a:spcPts val="0"/>
              </a:spcBef>
              <a:spcAft>
                <a:spcPts val="0"/>
              </a:spcAft>
              <a:buSzPts val="1800"/>
              <a:buFont typeface="Maven Pro"/>
              <a:buChar char="●"/>
            </a:pPr>
            <a:r>
              <a:rPr b="1" lang="en" sz="1800">
                <a:solidFill>
                  <a:srgbClr val="000000"/>
                </a:solidFill>
                <a:latin typeface="Maven Pro"/>
                <a:ea typeface="Maven Pro"/>
                <a:cs typeface="Maven Pro"/>
                <a:sym typeface="Maven Pro"/>
              </a:rPr>
              <a:t>Cost = $99 per subtest taken separately; $297 for all subtests taken together</a:t>
            </a:r>
            <a:endParaRPr b="1" sz="1800">
              <a:solidFill>
                <a:srgbClr val="000000"/>
              </a:solidFill>
              <a:latin typeface="Maven Pro"/>
              <a:ea typeface="Maven Pro"/>
              <a:cs typeface="Maven Pro"/>
              <a:sym typeface="Maven Pro"/>
            </a:endParaRPr>
          </a:p>
          <a:p>
            <a:pPr indent="-342900" lvl="1" marL="914400" rtl="0">
              <a:spcBef>
                <a:spcPts val="0"/>
              </a:spcBef>
              <a:spcAft>
                <a:spcPts val="0"/>
              </a:spcAft>
              <a:buSzPts val="1800"/>
              <a:buFont typeface="Maven Pro"/>
              <a:buChar char="○"/>
            </a:pPr>
            <a:r>
              <a:rPr b="1" lang="en" sz="1800">
                <a:solidFill>
                  <a:srgbClr val="000000"/>
                </a:solidFill>
                <a:latin typeface="Maven Pro"/>
                <a:ea typeface="Maven Pro"/>
                <a:cs typeface="Maven Pro"/>
                <a:sym typeface="Maven Pro"/>
              </a:rPr>
              <a:t>Subtest I &amp; II: 40 multiple-choice and 2 constructed responses </a:t>
            </a:r>
            <a:endParaRPr b="1" sz="1800">
              <a:solidFill>
                <a:srgbClr val="000000"/>
              </a:solidFill>
              <a:latin typeface="Maven Pro"/>
              <a:ea typeface="Maven Pro"/>
              <a:cs typeface="Maven Pro"/>
              <a:sym typeface="Maven Pro"/>
            </a:endParaRPr>
          </a:p>
          <a:p>
            <a:pPr indent="-342900" lvl="1" marL="914400" rtl="0">
              <a:spcBef>
                <a:spcPts val="0"/>
              </a:spcBef>
              <a:spcAft>
                <a:spcPts val="0"/>
              </a:spcAft>
              <a:buSzPts val="1800"/>
              <a:buFont typeface="Maven Pro"/>
              <a:buChar char="○"/>
            </a:pPr>
            <a:r>
              <a:rPr b="1" lang="en" sz="1800">
                <a:solidFill>
                  <a:srgbClr val="000000"/>
                </a:solidFill>
                <a:latin typeface="Maven Pro"/>
                <a:ea typeface="Maven Pro"/>
                <a:cs typeface="Maven Pro"/>
                <a:sym typeface="Maven Pro"/>
              </a:rPr>
              <a:t>Subtest III: 40 multiple-choice and 1 constructed response </a:t>
            </a:r>
            <a:endParaRPr b="1" sz="1800">
              <a:solidFill>
                <a:srgbClr val="000000"/>
              </a:solidFill>
              <a:latin typeface="Maven Pro"/>
              <a:ea typeface="Maven Pro"/>
              <a:cs typeface="Maven Pro"/>
              <a:sym typeface="Maven Pro"/>
            </a:endParaRPr>
          </a:p>
          <a:p>
            <a:pPr indent="-342900" lvl="0" marL="457200" rtl="0">
              <a:spcBef>
                <a:spcPts val="0"/>
              </a:spcBef>
              <a:spcAft>
                <a:spcPts val="0"/>
              </a:spcAft>
              <a:buSzPts val="1800"/>
              <a:buFont typeface="Maven Pro"/>
              <a:buChar char="●"/>
            </a:pPr>
            <a:r>
              <a:rPr b="1" lang="en" sz="1800">
                <a:solidFill>
                  <a:srgbClr val="000000"/>
                </a:solidFill>
                <a:latin typeface="Maven Pro"/>
                <a:ea typeface="Maven Pro"/>
                <a:cs typeface="Maven Pro"/>
                <a:sym typeface="Maven Pro"/>
              </a:rPr>
              <a:t>Subtests I and III: 1 hour and 45 minutes per subtest</a:t>
            </a:r>
            <a:endParaRPr b="1" sz="1800">
              <a:solidFill>
                <a:srgbClr val="000000"/>
              </a:solidFill>
              <a:latin typeface="Maven Pro"/>
              <a:ea typeface="Maven Pro"/>
              <a:cs typeface="Maven Pro"/>
              <a:sym typeface="Maven Pro"/>
            </a:endParaRPr>
          </a:p>
          <a:p>
            <a:pPr indent="-342900" lvl="0" marL="457200" marR="0" rtl="0" algn="l">
              <a:lnSpc>
                <a:spcPct val="115000"/>
              </a:lnSpc>
              <a:spcBef>
                <a:spcPts val="0"/>
              </a:spcBef>
              <a:spcAft>
                <a:spcPts val="0"/>
              </a:spcAft>
              <a:buSzPts val="1800"/>
              <a:buFont typeface="Maven Pro"/>
              <a:buChar char="●"/>
            </a:pPr>
            <a:r>
              <a:rPr b="1" lang="en" sz="1800">
                <a:solidFill>
                  <a:srgbClr val="000000"/>
                </a:solidFill>
                <a:latin typeface="Maven Pro"/>
                <a:ea typeface="Maven Pro"/>
                <a:cs typeface="Maven Pro"/>
                <a:sym typeface="Maven Pro"/>
              </a:rPr>
              <a:t>Subtest II: 1 hour and 30 minutes</a:t>
            </a:r>
            <a:endParaRPr b="1" sz="1800">
              <a:solidFill>
                <a:srgbClr val="000000"/>
              </a:solidFill>
              <a:latin typeface="Maven Pro"/>
              <a:ea typeface="Maven Pro"/>
              <a:cs typeface="Maven Pro"/>
              <a:sym typeface="Maven Pro"/>
            </a:endParaRPr>
          </a:p>
          <a:p>
            <a:pPr indent="-342900" lvl="0" marL="457200" marR="0" rtl="0" algn="l">
              <a:lnSpc>
                <a:spcPct val="115000"/>
              </a:lnSpc>
              <a:spcBef>
                <a:spcPts val="0"/>
              </a:spcBef>
              <a:spcAft>
                <a:spcPts val="0"/>
              </a:spcAft>
              <a:buSzPts val="1800"/>
              <a:buFont typeface="Maven Pro"/>
              <a:buChar char="●"/>
            </a:pPr>
            <a:r>
              <a:rPr b="1" lang="en" sz="1800">
                <a:solidFill>
                  <a:srgbClr val="000000"/>
                </a:solidFill>
                <a:latin typeface="Maven Pro"/>
                <a:ea typeface="Maven Pro"/>
                <a:cs typeface="Maven Pro"/>
                <a:sym typeface="Maven Pro"/>
              </a:rPr>
              <a:t>All 3 subtests in a single session: 5 hours</a:t>
            </a:r>
            <a:endParaRPr b="1" sz="1800">
              <a:solidFill>
                <a:srgbClr val="000000"/>
              </a:solidFill>
              <a:latin typeface="Maven Pro"/>
              <a:ea typeface="Maven Pro"/>
              <a:cs typeface="Maven Pro"/>
              <a:sym typeface="Maven Pro"/>
            </a:endParaRPr>
          </a:p>
          <a:p>
            <a:pPr indent="-342900" lvl="0" marL="457200">
              <a:spcBef>
                <a:spcPts val="0"/>
              </a:spcBef>
              <a:spcAft>
                <a:spcPts val="0"/>
              </a:spcAft>
              <a:buSzPts val="1800"/>
              <a:buFont typeface="Maven Pro"/>
              <a:buChar char="●"/>
            </a:pPr>
            <a:r>
              <a:rPr b="1" lang="en" sz="1800">
                <a:solidFill>
                  <a:srgbClr val="000000"/>
                </a:solidFill>
                <a:latin typeface="Maven Pro"/>
                <a:ea typeface="Maven Pro"/>
                <a:cs typeface="Maven Pro"/>
                <a:sym typeface="Maven Pro"/>
              </a:rPr>
              <a:t>Passing score = 220 per subtest</a:t>
            </a:r>
            <a:endParaRPr b="1" sz="1800">
              <a:solidFill>
                <a:srgbClr val="000000"/>
              </a:solidFill>
              <a:latin typeface="Maven Pro"/>
              <a:ea typeface="Maven Pro"/>
              <a:cs typeface="Maven Pro"/>
              <a:sym typeface="Maven Pro"/>
            </a:endParaRPr>
          </a:p>
        </p:txBody>
      </p:sp>
      <p:sp>
        <p:nvSpPr>
          <p:cNvPr id="350" name="Shape 35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Shape 355"/>
          <p:cNvSpPr txBox="1"/>
          <p:nvPr>
            <p:ph type="title"/>
          </p:nvPr>
        </p:nvSpPr>
        <p:spPr>
          <a:xfrm>
            <a:off x="1303800" y="598575"/>
            <a:ext cx="7030500" cy="694200"/>
          </a:xfrm>
          <a:prstGeom prst="rect">
            <a:avLst/>
          </a:prstGeom>
          <a:solidFill>
            <a:srgbClr val="FCE5CD"/>
          </a:solidFill>
        </p:spPr>
        <p:txBody>
          <a:bodyPr anchorCtr="0" anchor="t" bIns="91425" lIns="91425" spcFirstLastPara="1" rIns="91425" wrap="square" tIns="91425">
            <a:noAutofit/>
          </a:bodyPr>
          <a:lstStyle/>
          <a:p>
            <a:pPr indent="0" lvl="0" marL="0" rtl="0">
              <a:spcBef>
                <a:spcPts val="0"/>
              </a:spcBef>
              <a:spcAft>
                <a:spcPts val="0"/>
              </a:spcAft>
              <a:buNone/>
            </a:pPr>
            <a:r>
              <a:rPr lang="en"/>
              <a:t>CSET for Physical Education (PE)</a:t>
            </a:r>
            <a:endParaRPr/>
          </a:p>
        </p:txBody>
      </p:sp>
      <p:sp>
        <p:nvSpPr>
          <p:cNvPr id="356" name="Shape 35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357" name="Shape 357"/>
          <p:cNvPicPr preferRelativeResize="0"/>
          <p:nvPr/>
        </p:nvPicPr>
        <p:blipFill rotWithShape="1">
          <a:blip r:embed="rId3">
            <a:alphaModFix/>
          </a:blip>
          <a:srcRect b="3637" l="0" r="0" t="1880"/>
          <a:stretch/>
        </p:blipFill>
        <p:spPr>
          <a:xfrm>
            <a:off x="1782300" y="1292775"/>
            <a:ext cx="5934901" cy="35468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Shape 362"/>
          <p:cNvSpPr txBox="1"/>
          <p:nvPr>
            <p:ph type="title"/>
          </p:nvPr>
        </p:nvSpPr>
        <p:spPr>
          <a:xfrm>
            <a:off x="1303800" y="598575"/>
            <a:ext cx="7030500" cy="694200"/>
          </a:xfrm>
          <a:prstGeom prst="rect">
            <a:avLst/>
          </a:prstGeom>
          <a:solidFill>
            <a:srgbClr val="FCE5CD"/>
          </a:solidFill>
        </p:spPr>
        <p:txBody>
          <a:bodyPr anchorCtr="0" anchor="t" bIns="91425" lIns="91425" spcFirstLastPara="1" rIns="91425" wrap="square" tIns="91425">
            <a:noAutofit/>
          </a:bodyPr>
          <a:lstStyle/>
          <a:p>
            <a:pPr indent="0" lvl="0" marL="0" rtl="0">
              <a:spcBef>
                <a:spcPts val="0"/>
              </a:spcBef>
              <a:spcAft>
                <a:spcPts val="0"/>
              </a:spcAft>
              <a:buNone/>
            </a:pPr>
            <a:r>
              <a:rPr lang="en"/>
              <a:t>CSET for Science</a:t>
            </a:r>
            <a:endParaRPr/>
          </a:p>
        </p:txBody>
      </p:sp>
      <p:sp>
        <p:nvSpPr>
          <p:cNvPr id="363" name="Shape 363"/>
          <p:cNvSpPr txBox="1"/>
          <p:nvPr>
            <p:ph idx="1" type="body"/>
          </p:nvPr>
        </p:nvSpPr>
        <p:spPr>
          <a:xfrm>
            <a:off x="423650" y="1323550"/>
            <a:ext cx="8576100" cy="3624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800">
                <a:latin typeface="Maven Pro"/>
                <a:ea typeface="Maven Pro"/>
                <a:cs typeface="Maven Pro"/>
                <a:sym typeface="Maven Pro"/>
              </a:rPr>
              <a:t>We recommend CSET 215 - Foundational Level General Science</a:t>
            </a:r>
            <a:endParaRPr b="1" sz="1800">
              <a:latin typeface="Maven Pro"/>
              <a:ea typeface="Maven Pro"/>
              <a:cs typeface="Maven Pro"/>
              <a:sym typeface="Maven Pro"/>
            </a:endParaRPr>
          </a:p>
          <a:p>
            <a:pPr indent="-342900" lvl="0" marL="457200" rtl="0">
              <a:spcBef>
                <a:spcPts val="1600"/>
              </a:spcBef>
              <a:spcAft>
                <a:spcPts val="0"/>
              </a:spcAft>
              <a:buSzPts val="1800"/>
              <a:buFont typeface="Maven Pro"/>
              <a:buChar char="●"/>
            </a:pPr>
            <a:r>
              <a:rPr lang="en" sz="1800">
                <a:latin typeface="Maven Pro"/>
                <a:ea typeface="Maven Pro"/>
                <a:cs typeface="Maven Pro"/>
                <a:sym typeface="Maven Pro"/>
              </a:rPr>
              <a:t>Subtest 1 only (cost=$133)</a:t>
            </a:r>
            <a:endParaRPr sz="1800">
              <a:latin typeface="Maven Pro"/>
              <a:ea typeface="Maven Pro"/>
              <a:cs typeface="Maven Pro"/>
              <a:sym typeface="Maven Pro"/>
            </a:endParaRPr>
          </a:p>
          <a:p>
            <a:pPr indent="-342900" lvl="0" marL="457200" rtl="0">
              <a:spcBef>
                <a:spcPts val="0"/>
              </a:spcBef>
              <a:spcAft>
                <a:spcPts val="0"/>
              </a:spcAft>
              <a:buSzPts val="1800"/>
              <a:buFont typeface="Maven Pro"/>
              <a:buChar char="●"/>
            </a:pPr>
            <a:r>
              <a:rPr lang="en" sz="1800">
                <a:latin typeface="Maven Pro"/>
                <a:ea typeface="Maven Pro"/>
                <a:cs typeface="Maven Pro"/>
                <a:sym typeface="Maven Pro"/>
              </a:rPr>
              <a:t>100 multiple choice questions &amp; 4 constructed responses</a:t>
            </a:r>
            <a:endParaRPr sz="1800">
              <a:latin typeface="Maven Pro"/>
              <a:ea typeface="Maven Pro"/>
              <a:cs typeface="Maven Pro"/>
              <a:sym typeface="Maven Pro"/>
            </a:endParaRPr>
          </a:p>
          <a:p>
            <a:pPr indent="-342900" lvl="0" marL="457200" rtl="0">
              <a:spcBef>
                <a:spcPts val="0"/>
              </a:spcBef>
              <a:spcAft>
                <a:spcPts val="0"/>
              </a:spcAft>
              <a:buSzPts val="1800"/>
              <a:buFont typeface="Maven Pro"/>
              <a:buChar char="●"/>
            </a:pPr>
            <a:r>
              <a:rPr lang="en" sz="1800">
                <a:latin typeface="Maven Pro"/>
                <a:ea typeface="Maven Pro"/>
                <a:cs typeface="Maven Pro"/>
                <a:sym typeface="Maven Pro"/>
              </a:rPr>
              <a:t>Test time limit is 4 hours, passing score = 220</a:t>
            </a:r>
            <a:endParaRPr sz="1800">
              <a:latin typeface="Maven Pro"/>
              <a:ea typeface="Maven Pro"/>
              <a:cs typeface="Maven Pro"/>
              <a:sym typeface="Maven Pro"/>
            </a:endParaRPr>
          </a:p>
          <a:p>
            <a:pPr indent="0" lvl="0" marL="0" rtl="0">
              <a:spcBef>
                <a:spcPts val="1600"/>
              </a:spcBef>
              <a:spcAft>
                <a:spcPts val="0"/>
              </a:spcAft>
              <a:buNone/>
            </a:pPr>
            <a:r>
              <a:rPr b="1" lang="en" sz="1800">
                <a:latin typeface="Maven Pro"/>
                <a:ea typeface="Maven Pro"/>
                <a:cs typeface="Maven Pro"/>
                <a:sym typeface="Maven Pro"/>
              </a:rPr>
              <a:t>Optional Subtests for specific field area authorizations:</a:t>
            </a:r>
            <a:endParaRPr b="1" sz="1800">
              <a:latin typeface="Maven Pro"/>
              <a:ea typeface="Maven Pro"/>
              <a:cs typeface="Maven Pro"/>
              <a:sym typeface="Maven Pro"/>
            </a:endParaRPr>
          </a:p>
          <a:p>
            <a:pPr indent="-342900" lvl="0" marL="457200" rtl="0">
              <a:spcBef>
                <a:spcPts val="1600"/>
              </a:spcBef>
              <a:spcAft>
                <a:spcPts val="0"/>
              </a:spcAft>
              <a:buSzPts val="1800"/>
              <a:buFont typeface="Maven Pro"/>
              <a:buChar char="●"/>
            </a:pPr>
            <a:r>
              <a:rPr lang="en" sz="1800">
                <a:latin typeface="Maven Pro"/>
                <a:ea typeface="Maven Pro"/>
                <a:cs typeface="Maven Pro"/>
                <a:sym typeface="Maven Pro"/>
              </a:rPr>
              <a:t>Subtest 2 choices (cost=$134): Life Sciences (217), Chemistry (218), Earth &amp; Space Science (219), Physics (220)</a:t>
            </a:r>
            <a:endParaRPr sz="1800">
              <a:latin typeface="Maven Pro"/>
              <a:ea typeface="Maven Pro"/>
              <a:cs typeface="Maven Pro"/>
              <a:sym typeface="Maven Pro"/>
            </a:endParaRPr>
          </a:p>
          <a:p>
            <a:pPr indent="-342900" lvl="0" marL="457200" rtl="0">
              <a:spcBef>
                <a:spcPts val="0"/>
              </a:spcBef>
              <a:spcAft>
                <a:spcPts val="0"/>
              </a:spcAft>
              <a:buSzPts val="1800"/>
              <a:buFont typeface="Maven Pro"/>
              <a:buChar char="●"/>
            </a:pPr>
            <a:r>
              <a:rPr lang="en" sz="1800">
                <a:latin typeface="Maven Pro"/>
                <a:ea typeface="Maven Pro"/>
                <a:cs typeface="Maven Pro"/>
                <a:sym typeface="Maven Pro"/>
              </a:rPr>
              <a:t>50 multiple choice questions &amp; 3 constructed responses</a:t>
            </a:r>
            <a:endParaRPr sz="1800">
              <a:latin typeface="Maven Pro"/>
              <a:ea typeface="Maven Pro"/>
              <a:cs typeface="Maven Pro"/>
              <a:sym typeface="Maven Pro"/>
            </a:endParaRPr>
          </a:p>
          <a:p>
            <a:pPr indent="-342900" lvl="0" marL="457200" rtl="0">
              <a:spcBef>
                <a:spcPts val="0"/>
              </a:spcBef>
              <a:spcAft>
                <a:spcPts val="0"/>
              </a:spcAft>
              <a:buSzPts val="1800"/>
              <a:buFont typeface="Maven Pro"/>
              <a:buChar char="●"/>
            </a:pPr>
            <a:r>
              <a:rPr lang="en" sz="1800">
                <a:latin typeface="Maven Pro"/>
                <a:ea typeface="Maven Pro"/>
                <a:cs typeface="Maven Pro"/>
                <a:sym typeface="Maven Pro"/>
              </a:rPr>
              <a:t>Test time limit is 2 hours</a:t>
            </a:r>
            <a:r>
              <a:rPr lang="en" sz="1800">
                <a:latin typeface="Maven Pro"/>
                <a:ea typeface="Maven Pro"/>
                <a:cs typeface="Maven Pro"/>
                <a:sym typeface="Maven Pro"/>
              </a:rPr>
              <a:t>, passing score = 220</a:t>
            </a:r>
            <a:endParaRPr sz="1800">
              <a:latin typeface="Maven Pro"/>
              <a:ea typeface="Maven Pro"/>
              <a:cs typeface="Maven Pro"/>
              <a:sym typeface="Maven Pro"/>
            </a:endParaRPr>
          </a:p>
        </p:txBody>
      </p:sp>
      <p:sp>
        <p:nvSpPr>
          <p:cNvPr id="364" name="Shape 36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Shape 369"/>
          <p:cNvSpPr txBox="1"/>
          <p:nvPr>
            <p:ph type="title"/>
          </p:nvPr>
        </p:nvSpPr>
        <p:spPr>
          <a:xfrm>
            <a:off x="1303800" y="598575"/>
            <a:ext cx="7030500" cy="694200"/>
          </a:xfrm>
          <a:prstGeom prst="rect">
            <a:avLst/>
          </a:prstGeom>
          <a:solidFill>
            <a:srgbClr val="FCE5CD"/>
          </a:solidFill>
        </p:spPr>
        <p:txBody>
          <a:bodyPr anchorCtr="0" anchor="t" bIns="91425" lIns="91425" spcFirstLastPara="1" rIns="91425" wrap="square" tIns="91425">
            <a:noAutofit/>
          </a:bodyPr>
          <a:lstStyle/>
          <a:p>
            <a:pPr indent="0" lvl="0" marL="0" rtl="0">
              <a:spcBef>
                <a:spcPts val="0"/>
              </a:spcBef>
              <a:spcAft>
                <a:spcPts val="0"/>
              </a:spcAft>
              <a:buNone/>
            </a:pPr>
            <a:r>
              <a:rPr lang="en"/>
              <a:t>CSET for Science</a:t>
            </a:r>
            <a:endParaRPr/>
          </a:p>
        </p:txBody>
      </p:sp>
      <p:sp>
        <p:nvSpPr>
          <p:cNvPr id="370" name="Shape 37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371" name="Shape 371"/>
          <p:cNvPicPr preferRelativeResize="0"/>
          <p:nvPr/>
        </p:nvPicPr>
        <p:blipFill rotWithShape="1">
          <a:blip r:embed="rId3">
            <a:alphaModFix/>
          </a:blip>
          <a:srcRect b="4989" l="0" r="0" t="3292"/>
          <a:stretch/>
        </p:blipFill>
        <p:spPr>
          <a:xfrm>
            <a:off x="1182024" y="1292775"/>
            <a:ext cx="7030500" cy="32840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nvSpPr>
        <p:spPr>
          <a:xfrm>
            <a:off x="4503050" y="2479413"/>
            <a:ext cx="3948000" cy="2096700"/>
          </a:xfrm>
          <a:prstGeom prst="rect">
            <a:avLst/>
          </a:prstGeom>
          <a:solidFill>
            <a:srgbClr val="D9EAD3"/>
          </a:solidFill>
          <a:ln cap="flat" cmpd="sng" w="19050">
            <a:solidFill>
              <a:srgbClr val="000000"/>
            </a:solidFill>
            <a:prstDash val="solid"/>
            <a:round/>
            <a:headEnd len="med" w="med" type="none"/>
            <a:tailEnd len="med" w="med"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t>The Coursework Pathway </a:t>
            </a:r>
            <a:endParaRPr b="1" sz="2200"/>
          </a:p>
          <a:p>
            <a:pPr indent="0" lvl="0" marL="0" rtl="0" algn="ctr">
              <a:spcBef>
                <a:spcPts val="0"/>
              </a:spcBef>
              <a:spcAft>
                <a:spcPts val="0"/>
              </a:spcAft>
              <a:buNone/>
            </a:pPr>
            <a:r>
              <a:rPr i="1" lang="en" sz="2200">
                <a:highlight>
                  <a:srgbClr val="FFFF00"/>
                </a:highlight>
              </a:rPr>
              <a:t>*Supplementary Authorization  (Supp Auth or SA)</a:t>
            </a:r>
            <a:endParaRPr i="1" sz="2200">
              <a:highlight>
                <a:srgbClr val="FFFF00"/>
              </a:highlight>
            </a:endParaRPr>
          </a:p>
          <a:p>
            <a:pPr indent="0" lvl="0" marL="0" rtl="0" algn="ctr">
              <a:spcBef>
                <a:spcPts val="0"/>
              </a:spcBef>
              <a:spcAft>
                <a:spcPts val="0"/>
              </a:spcAft>
              <a:buNone/>
            </a:pPr>
            <a:r>
              <a:t/>
            </a:r>
            <a:endParaRPr i="1">
              <a:highlight>
                <a:srgbClr val="FFFF00"/>
              </a:highlight>
            </a:endParaRPr>
          </a:p>
          <a:p>
            <a:pPr indent="0" lvl="0" marL="0" rtl="0" algn="ctr">
              <a:spcBef>
                <a:spcPts val="0"/>
              </a:spcBef>
              <a:spcAft>
                <a:spcPts val="0"/>
              </a:spcAft>
              <a:buClr>
                <a:srgbClr val="3B812F"/>
              </a:buClr>
              <a:buSzPts val="2400"/>
              <a:buFont typeface="Arial"/>
              <a:buNone/>
            </a:pPr>
            <a:r>
              <a:rPr i="1" lang="en" sz="2200">
                <a:highlight>
                  <a:srgbClr val="FFFF00"/>
                </a:highlight>
              </a:rPr>
              <a:t>*Subject Matter Authorization (SSMA)</a:t>
            </a:r>
            <a:endParaRPr i="1" sz="2200">
              <a:highlight>
                <a:srgbClr val="FFFF00"/>
              </a:highlight>
            </a:endParaRPr>
          </a:p>
        </p:txBody>
      </p:sp>
      <p:cxnSp>
        <p:nvCxnSpPr>
          <p:cNvPr id="377" name="Shape 377"/>
          <p:cNvCxnSpPr>
            <a:endCxn id="376" idx="0"/>
          </p:cNvCxnSpPr>
          <p:nvPr/>
        </p:nvCxnSpPr>
        <p:spPr>
          <a:xfrm>
            <a:off x="5154050" y="1485213"/>
            <a:ext cx="1323000" cy="994200"/>
          </a:xfrm>
          <a:prstGeom prst="straightConnector1">
            <a:avLst/>
          </a:prstGeom>
          <a:noFill/>
          <a:ln cap="flat" cmpd="sng" w="38100">
            <a:solidFill>
              <a:schemeClr val="dk2"/>
            </a:solidFill>
            <a:prstDash val="solid"/>
            <a:round/>
            <a:headEnd len="lg" w="lg" type="none"/>
            <a:tailEnd len="lg" w="lg" type="triangle"/>
          </a:ln>
        </p:spPr>
      </p:cxnSp>
      <p:sp>
        <p:nvSpPr>
          <p:cNvPr id="378" name="Shape 37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sz="900">
                <a:latin typeface="Nunito"/>
                <a:ea typeface="Nunito"/>
                <a:cs typeface="Nunito"/>
                <a:sym typeface="Nunito"/>
              </a:rPr>
              <a:t>‹#›</a:t>
            </a:fld>
            <a:endParaRPr sz="900">
              <a:latin typeface="Nunito"/>
              <a:ea typeface="Nunito"/>
              <a:cs typeface="Nunito"/>
              <a:sym typeface="Nunito"/>
            </a:endParaRPr>
          </a:p>
        </p:txBody>
      </p:sp>
      <p:sp>
        <p:nvSpPr>
          <p:cNvPr id="379" name="Shape 379"/>
          <p:cNvSpPr txBox="1"/>
          <p:nvPr>
            <p:ph type="title"/>
          </p:nvPr>
        </p:nvSpPr>
        <p:spPr>
          <a:xfrm>
            <a:off x="1208350" y="614350"/>
            <a:ext cx="7103700" cy="8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t>Multiple Subject (MS) Holder’s Pathway </a:t>
            </a:r>
            <a:endParaRPr sz="2200"/>
          </a:p>
          <a:p>
            <a:pPr indent="0" lvl="0" marL="0" rtl="0" algn="ctr">
              <a:spcBef>
                <a:spcPts val="0"/>
              </a:spcBef>
              <a:spcAft>
                <a:spcPts val="0"/>
              </a:spcAft>
              <a:buClr>
                <a:schemeClr val="dk1"/>
              </a:buClr>
              <a:buSzPts val="1100"/>
              <a:buFont typeface="Arial"/>
              <a:buNone/>
            </a:pPr>
            <a:r>
              <a:rPr lang="en" sz="2200"/>
              <a:t>to Teaching K-5 Science or PE</a:t>
            </a:r>
            <a:endParaRPr sz="2200"/>
          </a:p>
          <a:p>
            <a:pPr indent="0" lvl="0" marL="0" rtl="0" algn="ctr">
              <a:spcBef>
                <a:spcPts val="0"/>
              </a:spcBef>
              <a:spcAft>
                <a:spcPts val="0"/>
              </a:spcAft>
              <a:buNone/>
            </a:pPr>
            <a:r>
              <a:t/>
            </a:r>
            <a:endParaRPr sz="2400" u="sng"/>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Shape 384"/>
          <p:cNvSpPr txBox="1"/>
          <p:nvPr>
            <p:ph type="title"/>
          </p:nvPr>
        </p:nvSpPr>
        <p:spPr>
          <a:xfrm>
            <a:off x="1303800" y="598575"/>
            <a:ext cx="7030500" cy="999300"/>
          </a:xfrm>
          <a:prstGeom prst="rect">
            <a:avLst/>
          </a:prstGeom>
          <a:solidFill>
            <a:srgbClr val="D9EAD3"/>
          </a:solidFill>
        </p:spPr>
        <p:txBody>
          <a:bodyPr anchorCtr="0" anchor="t" bIns="91425" lIns="91425" spcFirstLastPara="1" rIns="91425" wrap="square" tIns="91425">
            <a:noAutofit/>
          </a:bodyPr>
          <a:lstStyle/>
          <a:p>
            <a:pPr indent="0" lvl="0" marL="0" rtl="0">
              <a:spcBef>
                <a:spcPts val="0"/>
              </a:spcBef>
              <a:spcAft>
                <a:spcPts val="0"/>
              </a:spcAft>
              <a:buNone/>
            </a:pPr>
            <a:r>
              <a:rPr lang="en" sz="2500"/>
              <a:t>The Coursework Pathway to add an Authorization (College Units)</a:t>
            </a:r>
            <a:endParaRPr sz="1800"/>
          </a:p>
        </p:txBody>
      </p:sp>
      <p:sp>
        <p:nvSpPr>
          <p:cNvPr id="385" name="Shape 38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sz="900">
                <a:latin typeface="Nunito"/>
                <a:ea typeface="Nunito"/>
                <a:cs typeface="Nunito"/>
                <a:sym typeface="Nunito"/>
              </a:rPr>
              <a:t>‹#›</a:t>
            </a:fld>
            <a:endParaRPr sz="900">
              <a:latin typeface="Nunito"/>
              <a:ea typeface="Nunito"/>
              <a:cs typeface="Nunito"/>
              <a:sym typeface="Nunito"/>
            </a:endParaRPr>
          </a:p>
        </p:txBody>
      </p:sp>
      <p:sp>
        <p:nvSpPr>
          <p:cNvPr id="386" name="Shape 386"/>
          <p:cNvSpPr txBox="1"/>
          <p:nvPr/>
        </p:nvSpPr>
        <p:spPr>
          <a:xfrm>
            <a:off x="415625" y="1578725"/>
            <a:ext cx="8584200" cy="3551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chemeClr val="dk2"/>
                </a:solidFill>
                <a:latin typeface="Maven Pro"/>
                <a:ea typeface="Maven Pro"/>
                <a:cs typeface="Maven Pro"/>
                <a:sym typeface="Maven Pro"/>
              </a:rPr>
              <a:t>A supplementary authorization may be added onto a multiple subject credential and authorizes the holder to teach that subject in grades 9 and below. </a:t>
            </a:r>
            <a:endParaRPr b="1" sz="1800">
              <a:solidFill>
                <a:schemeClr val="dk2"/>
              </a:solidFill>
              <a:latin typeface="Maven Pro"/>
              <a:ea typeface="Maven Pro"/>
              <a:cs typeface="Maven Pro"/>
              <a:sym typeface="Maven Pro"/>
            </a:endParaRPr>
          </a:p>
          <a:p>
            <a:pPr indent="0" lvl="0" marL="0">
              <a:spcBef>
                <a:spcPts val="0"/>
              </a:spcBef>
              <a:spcAft>
                <a:spcPts val="0"/>
              </a:spcAft>
              <a:buNone/>
            </a:pPr>
            <a:r>
              <a:t/>
            </a:r>
            <a:endParaRPr b="1" sz="1800">
              <a:solidFill>
                <a:schemeClr val="dk2"/>
              </a:solidFill>
              <a:latin typeface="Maven Pro"/>
              <a:ea typeface="Maven Pro"/>
              <a:cs typeface="Maven Pro"/>
              <a:sym typeface="Maven Pro"/>
            </a:endParaRPr>
          </a:p>
          <a:p>
            <a:pPr indent="0" lvl="0" marL="0">
              <a:spcBef>
                <a:spcPts val="0"/>
              </a:spcBef>
              <a:spcAft>
                <a:spcPts val="0"/>
              </a:spcAft>
              <a:buNone/>
            </a:pPr>
            <a:r>
              <a:rPr b="1" lang="en" sz="1800">
                <a:solidFill>
                  <a:schemeClr val="dk2"/>
                </a:solidFill>
                <a:latin typeface="Maven Pro"/>
                <a:ea typeface="Maven Pro"/>
                <a:cs typeface="Maven Pro"/>
                <a:sym typeface="Maven Pro"/>
              </a:rPr>
              <a:t>To apply for this authorization, </a:t>
            </a:r>
            <a:endParaRPr b="1" sz="1800">
              <a:solidFill>
                <a:schemeClr val="dk2"/>
              </a:solidFill>
              <a:latin typeface="Maven Pro"/>
              <a:ea typeface="Maven Pro"/>
              <a:cs typeface="Maven Pro"/>
              <a:sym typeface="Maven Pro"/>
            </a:endParaRPr>
          </a:p>
          <a:p>
            <a:pPr indent="0" lvl="0" marL="0">
              <a:spcBef>
                <a:spcPts val="0"/>
              </a:spcBef>
              <a:spcAft>
                <a:spcPts val="0"/>
              </a:spcAft>
              <a:buNone/>
            </a:pPr>
            <a:r>
              <a:t/>
            </a:r>
            <a:endParaRPr b="1" sz="1800">
              <a:solidFill>
                <a:schemeClr val="dk2"/>
              </a:solidFill>
              <a:latin typeface="Maven Pro"/>
              <a:ea typeface="Maven Pro"/>
              <a:cs typeface="Maven Pro"/>
              <a:sym typeface="Maven Pro"/>
            </a:endParaRPr>
          </a:p>
          <a:p>
            <a:pPr indent="-342900" lvl="0" marL="914400" rtl="0">
              <a:spcBef>
                <a:spcPts val="0"/>
              </a:spcBef>
              <a:spcAft>
                <a:spcPts val="0"/>
              </a:spcAft>
              <a:buClr>
                <a:schemeClr val="dk2"/>
              </a:buClr>
              <a:buSzPts val="1800"/>
              <a:buFont typeface="Maven Pro"/>
              <a:buChar char="●"/>
            </a:pPr>
            <a:r>
              <a:rPr b="1" lang="en" sz="1800">
                <a:solidFill>
                  <a:schemeClr val="dk2"/>
                </a:solidFill>
                <a:latin typeface="Maven Pro"/>
                <a:ea typeface="Maven Pro"/>
                <a:cs typeface="Maven Pro"/>
                <a:sym typeface="Maven Pro"/>
              </a:rPr>
              <a:t>Fill out an application with HR to be sent to the CTC</a:t>
            </a:r>
            <a:endParaRPr b="1" sz="1800">
              <a:solidFill>
                <a:schemeClr val="dk2"/>
              </a:solidFill>
              <a:latin typeface="Maven Pro"/>
              <a:ea typeface="Maven Pro"/>
              <a:cs typeface="Maven Pro"/>
              <a:sym typeface="Maven Pro"/>
            </a:endParaRPr>
          </a:p>
          <a:p>
            <a:pPr indent="-342900" lvl="0" marL="914400" rtl="0">
              <a:spcBef>
                <a:spcPts val="0"/>
              </a:spcBef>
              <a:spcAft>
                <a:spcPts val="0"/>
              </a:spcAft>
              <a:buClr>
                <a:schemeClr val="dk2"/>
              </a:buClr>
              <a:buSzPts val="1800"/>
              <a:buFont typeface="Maven Pro"/>
              <a:buChar char="●"/>
            </a:pPr>
            <a:r>
              <a:rPr b="1" lang="en" sz="1800">
                <a:solidFill>
                  <a:schemeClr val="dk2"/>
                </a:solidFill>
                <a:latin typeface="Maven Pro"/>
                <a:ea typeface="Maven Pro"/>
                <a:cs typeface="Maven Pro"/>
                <a:sym typeface="Maven Pro"/>
              </a:rPr>
              <a:t>Pay $100 application fee</a:t>
            </a:r>
            <a:endParaRPr b="1" sz="1800">
              <a:solidFill>
                <a:schemeClr val="dk2"/>
              </a:solidFill>
              <a:latin typeface="Maven Pro"/>
              <a:ea typeface="Maven Pro"/>
              <a:cs typeface="Maven Pro"/>
              <a:sym typeface="Maven Pro"/>
            </a:endParaRPr>
          </a:p>
          <a:p>
            <a:pPr indent="-342900" lvl="0" marL="914400" rtl="0">
              <a:spcBef>
                <a:spcPts val="0"/>
              </a:spcBef>
              <a:spcAft>
                <a:spcPts val="0"/>
              </a:spcAft>
              <a:buClr>
                <a:schemeClr val="dk2"/>
              </a:buClr>
              <a:buSzPts val="1800"/>
              <a:buFont typeface="Maven Pro"/>
              <a:buChar char="●"/>
            </a:pPr>
            <a:r>
              <a:rPr b="1" lang="en" sz="1800">
                <a:solidFill>
                  <a:schemeClr val="dk2"/>
                </a:solidFill>
                <a:latin typeface="Maven Pro"/>
                <a:ea typeface="Maven Pro"/>
                <a:cs typeface="Maven Pro"/>
                <a:sym typeface="Maven Pro"/>
              </a:rPr>
              <a:t>Submit all relevant transcripts</a:t>
            </a:r>
            <a:endParaRPr b="1" sz="1800">
              <a:solidFill>
                <a:schemeClr val="dk2"/>
              </a:solidFill>
              <a:latin typeface="Maven Pro"/>
              <a:ea typeface="Maven Pro"/>
              <a:cs typeface="Maven Pro"/>
              <a:sym typeface="Maven Pro"/>
            </a:endParaRPr>
          </a:p>
          <a:p>
            <a:pPr indent="0" lvl="0" marL="0" rtl="0">
              <a:spcBef>
                <a:spcPts val="0"/>
              </a:spcBef>
              <a:spcAft>
                <a:spcPts val="0"/>
              </a:spcAft>
              <a:buNone/>
            </a:pPr>
            <a:r>
              <a:t/>
            </a:r>
            <a:endParaRPr b="1" sz="1800">
              <a:solidFill>
                <a:schemeClr val="dk2"/>
              </a:solidFill>
              <a:latin typeface="Maven Pro"/>
              <a:ea typeface="Maven Pro"/>
              <a:cs typeface="Maven Pro"/>
              <a:sym typeface="Maven Pro"/>
            </a:endParaRPr>
          </a:p>
          <a:p>
            <a:pPr indent="0" lvl="0" marL="0" rtl="0">
              <a:spcBef>
                <a:spcPts val="0"/>
              </a:spcBef>
              <a:spcAft>
                <a:spcPts val="0"/>
              </a:spcAft>
              <a:buNone/>
            </a:pPr>
            <a:r>
              <a:rPr b="1" i="1" lang="en" sz="1800">
                <a:solidFill>
                  <a:schemeClr val="dk2"/>
                </a:solidFill>
                <a:latin typeface="Maven Pro"/>
                <a:ea typeface="Maven Pro"/>
                <a:cs typeface="Maven Pro"/>
                <a:sym typeface="Maven Pro"/>
              </a:rPr>
              <a:t>** It is recommended that you approve all coursework with HR beforehand so you are assured the credits will count towards your authorization</a:t>
            </a:r>
            <a:endParaRPr b="1" i="1" sz="1800">
              <a:solidFill>
                <a:schemeClr val="dk2"/>
              </a:solidFill>
              <a:latin typeface="Maven Pro"/>
              <a:ea typeface="Maven Pro"/>
              <a:cs typeface="Maven Pro"/>
              <a:sym typeface="Maven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Shape 391"/>
          <p:cNvSpPr txBox="1"/>
          <p:nvPr>
            <p:ph type="title"/>
          </p:nvPr>
        </p:nvSpPr>
        <p:spPr>
          <a:xfrm>
            <a:off x="1165400" y="373600"/>
            <a:ext cx="7834500" cy="1026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MS Holder’s </a:t>
            </a:r>
            <a:r>
              <a:rPr lang="en" sz="2400"/>
              <a:t>Possible Supplementary Authorizations to add via Coursework &amp; </a:t>
            </a:r>
            <a:r>
              <a:rPr lang="en" sz="2400" u="sng"/>
              <a:t>No CSET Subject Exam</a:t>
            </a:r>
            <a:endParaRPr sz="2400" u="sng"/>
          </a:p>
        </p:txBody>
      </p:sp>
      <p:sp>
        <p:nvSpPr>
          <p:cNvPr id="392" name="Shape 39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graphicFrame>
        <p:nvGraphicFramePr>
          <p:cNvPr id="393" name="Shape 393"/>
          <p:cNvGraphicFramePr/>
          <p:nvPr/>
        </p:nvGraphicFramePr>
        <p:xfrm>
          <a:off x="526250" y="1511875"/>
          <a:ext cx="3000000" cy="3000000"/>
        </p:xfrm>
        <a:graphic>
          <a:graphicData uri="http://schemas.openxmlformats.org/drawingml/2006/table">
            <a:tbl>
              <a:tblPr>
                <a:noFill/>
                <a:tableStyleId>{60A6F7C0-A8C4-47D2-B493-84A305C780CD}</a:tableStyleId>
              </a:tblPr>
              <a:tblGrid>
                <a:gridCol w="4201400"/>
                <a:gridCol w="4201400"/>
              </a:tblGrid>
              <a:tr h="446025">
                <a:tc>
                  <a:txBody>
                    <a:bodyPr>
                      <a:noAutofit/>
                    </a:bodyPr>
                    <a:lstStyle/>
                    <a:p>
                      <a:pPr indent="0" lvl="0" marL="0" rtl="0" algn="ctr">
                        <a:spcBef>
                          <a:spcPts val="0"/>
                        </a:spcBef>
                        <a:spcAft>
                          <a:spcPts val="0"/>
                        </a:spcAft>
                        <a:buNone/>
                      </a:pPr>
                      <a:r>
                        <a:rPr b="1" lang="en" sz="2400">
                          <a:latin typeface="Maven Pro"/>
                          <a:ea typeface="Maven Pro"/>
                          <a:cs typeface="Maven Pro"/>
                          <a:sym typeface="Maven Pro"/>
                        </a:rPr>
                        <a:t>PE</a:t>
                      </a:r>
                      <a:endParaRPr b="1" sz="2400">
                        <a:latin typeface="Maven Pro"/>
                        <a:ea typeface="Maven Pro"/>
                        <a:cs typeface="Maven Pro"/>
                        <a:sym typeface="Maven Pro"/>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b="1" lang="en" sz="2400">
                          <a:latin typeface="Maven Pro"/>
                          <a:ea typeface="Maven Pro"/>
                          <a:cs typeface="Maven Pro"/>
                          <a:sym typeface="Maven Pro"/>
                        </a:rPr>
                        <a:t>Science</a:t>
                      </a:r>
                      <a:endParaRPr b="1" sz="2400">
                        <a:latin typeface="Maven Pro"/>
                        <a:ea typeface="Maven Pro"/>
                        <a:cs typeface="Maven Pro"/>
                        <a:sym typeface="Maven Pro"/>
                      </a:endParaRPr>
                    </a:p>
                  </a:txBody>
                  <a:tcPr marT="91425" marB="91425" marR="91425" marL="91425">
                    <a:solidFill>
                      <a:srgbClr val="FFFFFF"/>
                    </a:solidFill>
                  </a:tcPr>
                </a:tc>
              </a:tr>
              <a:tr h="1553400">
                <a:tc>
                  <a:txBody>
                    <a:bodyPr>
                      <a:noAutofit/>
                    </a:bodyPr>
                    <a:lstStyle/>
                    <a:p>
                      <a:pPr indent="0" lvl="0" marL="0" rtl="0">
                        <a:spcBef>
                          <a:spcPts val="0"/>
                        </a:spcBef>
                        <a:spcAft>
                          <a:spcPts val="0"/>
                        </a:spcAft>
                        <a:buNone/>
                      </a:pPr>
                      <a:r>
                        <a:rPr b="1" lang="en" sz="1900" u="sng">
                          <a:latin typeface="Maven Pro"/>
                          <a:ea typeface="Maven Pro"/>
                          <a:cs typeface="Maven Pro"/>
                          <a:sym typeface="Maven Pro"/>
                        </a:rPr>
                        <a:t>Physical Education</a:t>
                      </a:r>
                      <a:endParaRPr b="1" sz="1900" u="sng">
                        <a:latin typeface="Maven Pro"/>
                        <a:ea typeface="Maven Pro"/>
                        <a:cs typeface="Maven Pro"/>
                        <a:sym typeface="Maven Pro"/>
                      </a:endParaRPr>
                    </a:p>
                    <a:p>
                      <a:pPr indent="-349250" lvl="0" marL="457200" rtl="0">
                        <a:spcBef>
                          <a:spcPts val="0"/>
                        </a:spcBef>
                        <a:spcAft>
                          <a:spcPts val="0"/>
                        </a:spcAft>
                        <a:buSzPts val="1900"/>
                        <a:buFont typeface="Maven Pro"/>
                        <a:buChar char="●"/>
                      </a:pPr>
                      <a:r>
                        <a:rPr lang="en" sz="1900">
                          <a:latin typeface="Maven Pro"/>
                          <a:ea typeface="Maven Pro"/>
                          <a:cs typeface="Maven Pro"/>
                          <a:sym typeface="Maven Pro"/>
                        </a:rPr>
                        <a:t>Authorizes the holder to teach only grade 9 and below</a:t>
                      </a:r>
                      <a:endParaRPr sz="1900">
                        <a:latin typeface="Maven Pro"/>
                        <a:ea typeface="Maven Pro"/>
                        <a:cs typeface="Maven Pro"/>
                        <a:sym typeface="Maven Pro"/>
                      </a:endParaRPr>
                    </a:p>
                  </a:txBody>
                  <a:tcPr marT="91425" marB="91425" marR="91425" marL="91425"/>
                </a:tc>
                <a:tc>
                  <a:txBody>
                    <a:bodyPr>
                      <a:noAutofit/>
                    </a:bodyPr>
                    <a:lstStyle/>
                    <a:p>
                      <a:pPr indent="0" lvl="0" marL="0" rtl="0">
                        <a:spcBef>
                          <a:spcPts val="0"/>
                        </a:spcBef>
                        <a:spcAft>
                          <a:spcPts val="0"/>
                        </a:spcAft>
                        <a:buNone/>
                      </a:pPr>
                      <a:r>
                        <a:rPr b="1" lang="en" sz="1900" u="sng">
                          <a:latin typeface="Maven Pro"/>
                          <a:ea typeface="Maven Pro"/>
                          <a:cs typeface="Maven Pro"/>
                          <a:sym typeface="Maven Pro"/>
                        </a:rPr>
                        <a:t>Science</a:t>
                      </a:r>
                      <a:endParaRPr b="1" sz="1900" u="sng">
                        <a:latin typeface="Maven Pro"/>
                        <a:ea typeface="Maven Pro"/>
                        <a:cs typeface="Maven Pro"/>
                        <a:sym typeface="Maven Pro"/>
                      </a:endParaRPr>
                    </a:p>
                    <a:p>
                      <a:pPr indent="-349250" lvl="0" marL="457200" rtl="0">
                        <a:spcBef>
                          <a:spcPts val="0"/>
                        </a:spcBef>
                        <a:spcAft>
                          <a:spcPts val="0"/>
                        </a:spcAft>
                        <a:buSzPts val="1900"/>
                        <a:buFont typeface="Maven Pro"/>
                        <a:buChar char="●"/>
                      </a:pPr>
                      <a:r>
                        <a:rPr lang="en" sz="1900">
                          <a:latin typeface="Maven Pro"/>
                          <a:ea typeface="Maven Pro"/>
                          <a:cs typeface="Maven Pro"/>
                          <a:sym typeface="Maven Pro"/>
                        </a:rPr>
                        <a:t>Authorizes the holder to teach only grade 9 and below</a:t>
                      </a:r>
                      <a:endParaRPr sz="1900">
                        <a:latin typeface="Maven Pro"/>
                        <a:ea typeface="Maven Pro"/>
                        <a:cs typeface="Maven Pro"/>
                        <a:sym typeface="Maven Pro"/>
                      </a:endParaRPr>
                    </a:p>
                    <a:p>
                      <a:pPr indent="0" lvl="0" marL="0" rtl="0">
                        <a:spcBef>
                          <a:spcPts val="0"/>
                        </a:spcBef>
                        <a:spcAft>
                          <a:spcPts val="0"/>
                        </a:spcAft>
                        <a:buNone/>
                      </a:pPr>
                      <a:r>
                        <a:t/>
                      </a:r>
                      <a:endParaRPr sz="1900">
                        <a:latin typeface="Maven Pro"/>
                        <a:ea typeface="Maven Pro"/>
                        <a:cs typeface="Maven Pro"/>
                        <a:sym typeface="Maven Pro"/>
                      </a:endParaRPr>
                    </a:p>
                  </a:txBody>
                  <a:tcPr marT="91425" marB="91425" marR="91425" marL="91425"/>
                </a:tc>
              </a:tr>
            </a:tbl>
          </a:graphicData>
        </a:graphic>
      </p:graphicFrame>
      <p:sp>
        <p:nvSpPr>
          <p:cNvPr id="394" name="Shape 394"/>
          <p:cNvSpPr txBox="1"/>
          <p:nvPr/>
        </p:nvSpPr>
        <p:spPr>
          <a:xfrm>
            <a:off x="417025" y="3765975"/>
            <a:ext cx="8454600" cy="1101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i="1" lang="en" sz="1900">
                <a:latin typeface="Maven Pro"/>
                <a:ea typeface="Maven Pro"/>
                <a:cs typeface="Maven Pro"/>
                <a:sym typeface="Maven Pro"/>
              </a:rPr>
              <a:t>20 semester units (or 10 upper-division semester units) of non-remedial coursework in the subject, completed at a regionally accredited community college, college, or university with </a:t>
            </a:r>
            <a:r>
              <a:rPr b="1" i="1" lang="en" sz="1900" u="sng">
                <a:latin typeface="Maven Pro"/>
                <a:ea typeface="Maven Pro"/>
                <a:cs typeface="Maven Pro"/>
                <a:sym typeface="Maven Pro"/>
              </a:rPr>
              <a:t>specific course requirements for the authorization</a:t>
            </a:r>
            <a:r>
              <a:rPr b="1" i="1" lang="en" sz="1900">
                <a:latin typeface="Maven Pro"/>
                <a:ea typeface="Maven Pro"/>
                <a:cs typeface="Maven Pro"/>
                <a:sym typeface="Maven Pro"/>
              </a:rPr>
              <a:t> </a:t>
            </a:r>
            <a:r>
              <a:rPr lang="en" sz="1900">
                <a:latin typeface="Maven Pro"/>
                <a:ea typeface="Maven Pro"/>
                <a:cs typeface="Maven Pro"/>
                <a:sym typeface="Maven Pro"/>
              </a:rPr>
              <a:t>or </a:t>
            </a:r>
            <a:r>
              <a:rPr lang="en" sz="1900" u="sng">
                <a:latin typeface="Maven Pro"/>
                <a:ea typeface="Maven Pro"/>
                <a:cs typeface="Maven Pro"/>
                <a:sym typeface="Maven Pro"/>
              </a:rPr>
              <a:t>a collegiate major in that subject </a:t>
            </a:r>
            <a:r>
              <a:rPr b="1" i="1" lang="en" sz="1900" u="sng">
                <a:latin typeface="Maven Pro"/>
                <a:ea typeface="Maven Pro"/>
                <a:cs typeface="Maven Pro"/>
                <a:sym typeface="Maven Pro"/>
              </a:rPr>
              <a:t>.</a:t>
            </a:r>
            <a:endParaRPr b="1" i="1" sz="1800" u="sng"/>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Shape 399"/>
          <p:cNvSpPr/>
          <p:nvPr/>
        </p:nvSpPr>
        <p:spPr>
          <a:xfrm>
            <a:off x="4602300" y="2512275"/>
            <a:ext cx="4109700" cy="24984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0" name="Shape 400"/>
          <p:cNvSpPr/>
          <p:nvPr/>
        </p:nvSpPr>
        <p:spPr>
          <a:xfrm>
            <a:off x="492700" y="2505525"/>
            <a:ext cx="4109700" cy="2498400"/>
          </a:xfrm>
          <a:prstGeom prst="rect">
            <a:avLst/>
          </a:prstGeom>
          <a:solidFill>
            <a:srgbClr val="FFE599"/>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1" name="Shape 401"/>
          <p:cNvSpPr txBox="1"/>
          <p:nvPr>
            <p:ph type="title"/>
          </p:nvPr>
        </p:nvSpPr>
        <p:spPr>
          <a:xfrm>
            <a:off x="1303800" y="598575"/>
            <a:ext cx="7030500" cy="999300"/>
          </a:xfrm>
          <a:prstGeom prst="rect">
            <a:avLst/>
          </a:prstGeom>
          <a:solidFill>
            <a:srgbClr val="D9EAD3"/>
          </a:solidFill>
        </p:spPr>
        <p:txBody>
          <a:bodyPr anchorCtr="0" anchor="t" bIns="91425" lIns="91425" spcFirstLastPara="1" rIns="91425" wrap="square" tIns="91425">
            <a:noAutofit/>
          </a:bodyPr>
          <a:lstStyle/>
          <a:p>
            <a:pPr indent="0" lvl="0" marL="0" rtl="0">
              <a:spcBef>
                <a:spcPts val="0"/>
              </a:spcBef>
              <a:spcAft>
                <a:spcPts val="0"/>
              </a:spcAft>
              <a:buNone/>
            </a:pPr>
            <a:r>
              <a:rPr lang="en" sz="2500"/>
              <a:t>The Coursework Pathway to add an Authorization (College Units)</a:t>
            </a:r>
            <a:endParaRPr sz="1800"/>
          </a:p>
        </p:txBody>
      </p:sp>
      <p:sp>
        <p:nvSpPr>
          <p:cNvPr id="402" name="Shape 40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sz="900">
                <a:latin typeface="Nunito"/>
                <a:ea typeface="Nunito"/>
                <a:cs typeface="Nunito"/>
                <a:sym typeface="Nunito"/>
              </a:rPr>
              <a:t>‹#›</a:t>
            </a:fld>
            <a:endParaRPr sz="900">
              <a:latin typeface="Nunito"/>
              <a:ea typeface="Nunito"/>
              <a:cs typeface="Nunito"/>
              <a:sym typeface="Nunito"/>
            </a:endParaRPr>
          </a:p>
        </p:txBody>
      </p:sp>
      <p:sp>
        <p:nvSpPr>
          <p:cNvPr id="403" name="Shape 403"/>
          <p:cNvSpPr txBox="1"/>
          <p:nvPr/>
        </p:nvSpPr>
        <p:spPr>
          <a:xfrm>
            <a:off x="330725" y="1521675"/>
            <a:ext cx="8584200" cy="598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600">
                <a:solidFill>
                  <a:schemeClr val="dk2"/>
                </a:solidFill>
                <a:latin typeface="Maven Pro"/>
                <a:ea typeface="Maven Pro"/>
                <a:cs typeface="Maven Pro"/>
                <a:sym typeface="Maven Pro"/>
              </a:rPr>
              <a:t>To get this authorization, you must take 20 semester units and show that you have completed at least one course in each sub-area of the subject:</a:t>
            </a:r>
            <a:endParaRPr sz="1600"/>
          </a:p>
        </p:txBody>
      </p:sp>
      <p:graphicFrame>
        <p:nvGraphicFramePr>
          <p:cNvPr id="404" name="Shape 404"/>
          <p:cNvGraphicFramePr/>
          <p:nvPr/>
        </p:nvGraphicFramePr>
        <p:xfrm>
          <a:off x="492700" y="2119875"/>
          <a:ext cx="3000000" cy="3000000"/>
        </p:xfrm>
        <a:graphic>
          <a:graphicData uri="http://schemas.openxmlformats.org/drawingml/2006/table">
            <a:tbl>
              <a:tblPr>
                <a:noFill/>
                <a:tableStyleId>{60A6F7C0-A8C4-47D2-B493-84A305C780CD}</a:tableStyleId>
              </a:tblPr>
              <a:tblGrid>
                <a:gridCol w="4109600"/>
                <a:gridCol w="4109600"/>
              </a:tblGrid>
              <a:tr h="359925">
                <a:tc>
                  <a:txBody>
                    <a:bodyPr>
                      <a:noAutofit/>
                    </a:bodyPr>
                    <a:lstStyle/>
                    <a:p>
                      <a:pPr indent="0" lvl="0" marL="0" rtl="0" algn="ctr">
                        <a:spcBef>
                          <a:spcPts val="0"/>
                        </a:spcBef>
                        <a:spcAft>
                          <a:spcPts val="0"/>
                        </a:spcAft>
                        <a:buNone/>
                      </a:pPr>
                      <a:r>
                        <a:rPr b="1" lang="en"/>
                        <a:t>PE</a:t>
                      </a:r>
                      <a:endParaRPr b="1"/>
                    </a:p>
                  </a:txBody>
                  <a:tcPr marT="91425" marB="91425" marR="91425" marL="91425">
                    <a:solidFill>
                      <a:srgbClr val="D9D2E9"/>
                    </a:solidFill>
                  </a:tcPr>
                </a:tc>
                <a:tc>
                  <a:txBody>
                    <a:bodyPr>
                      <a:noAutofit/>
                    </a:bodyPr>
                    <a:lstStyle/>
                    <a:p>
                      <a:pPr indent="0" lvl="0" marL="0" rtl="0" algn="ctr">
                        <a:spcBef>
                          <a:spcPts val="0"/>
                        </a:spcBef>
                        <a:spcAft>
                          <a:spcPts val="0"/>
                        </a:spcAft>
                        <a:buNone/>
                      </a:pPr>
                      <a:r>
                        <a:rPr b="1" lang="en"/>
                        <a:t>SCIENCE</a:t>
                      </a:r>
                      <a:endParaRPr b="1"/>
                    </a:p>
                  </a:txBody>
                  <a:tcPr marT="91425" marB="91425" marR="91425" marL="91425">
                    <a:solidFill>
                      <a:srgbClr val="D9D2E9"/>
                    </a:solidFill>
                  </a:tcPr>
                </a:tc>
              </a:tr>
              <a:tr h="2491725">
                <a:tc>
                  <a:txBody>
                    <a:bodyPr>
                      <a:noAutofit/>
                    </a:bodyPr>
                    <a:lstStyle/>
                    <a:p>
                      <a:pPr indent="-317500" lvl="0" marL="457200" rtl="0">
                        <a:spcBef>
                          <a:spcPts val="0"/>
                        </a:spcBef>
                        <a:spcAft>
                          <a:spcPts val="0"/>
                        </a:spcAft>
                        <a:buClr>
                          <a:schemeClr val="dk2"/>
                        </a:buClr>
                        <a:buSzPts val="1400"/>
                        <a:buFont typeface="Maven Pro"/>
                        <a:buChar char="●"/>
                      </a:pPr>
                      <a:r>
                        <a:rPr b="1" lang="en">
                          <a:solidFill>
                            <a:schemeClr val="dk2"/>
                          </a:solidFill>
                          <a:latin typeface="Maven Pro"/>
                          <a:ea typeface="Maven Pro"/>
                          <a:cs typeface="Maven Pro"/>
                          <a:sym typeface="Maven Pro"/>
                        </a:rPr>
                        <a:t>team sports and games</a:t>
                      </a:r>
                      <a:endParaRPr b="1">
                        <a:solidFill>
                          <a:schemeClr val="dk2"/>
                        </a:solidFill>
                        <a:latin typeface="Maven Pro"/>
                        <a:ea typeface="Maven Pro"/>
                        <a:cs typeface="Maven Pro"/>
                        <a:sym typeface="Maven Pro"/>
                      </a:endParaRPr>
                    </a:p>
                    <a:p>
                      <a:pPr indent="0" lvl="0" marL="0" rtl="0">
                        <a:spcBef>
                          <a:spcPts val="0"/>
                        </a:spcBef>
                        <a:spcAft>
                          <a:spcPts val="0"/>
                        </a:spcAft>
                        <a:buNone/>
                      </a:pPr>
                      <a:r>
                        <a:t/>
                      </a:r>
                      <a:endParaRPr b="1">
                        <a:solidFill>
                          <a:schemeClr val="dk2"/>
                        </a:solidFill>
                        <a:latin typeface="Maven Pro"/>
                        <a:ea typeface="Maven Pro"/>
                        <a:cs typeface="Maven Pro"/>
                        <a:sym typeface="Maven Pro"/>
                      </a:endParaRPr>
                    </a:p>
                    <a:p>
                      <a:pPr indent="-317500" lvl="0" marL="457200" rtl="0">
                        <a:spcBef>
                          <a:spcPts val="0"/>
                        </a:spcBef>
                        <a:spcAft>
                          <a:spcPts val="0"/>
                        </a:spcAft>
                        <a:buClr>
                          <a:schemeClr val="dk2"/>
                        </a:buClr>
                        <a:buSzPts val="1400"/>
                        <a:buFont typeface="Maven Pro"/>
                        <a:buChar char="●"/>
                      </a:pPr>
                      <a:r>
                        <a:rPr b="1" lang="en">
                          <a:solidFill>
                            <a:schemeClr val="dk2"/>
                          </a:solidFill>
                          <a:latin typeface="Maven Pro"/>
                          <a:ea typeface="Maven Pro"/>
                          <a:cs typeface="Maven Pro"/>
                          <a:sym typeface="Maven Pro"/>
                        </a:rPr>
                        <a:t>fundamental and creative movement skills (such as dance and gymnastics)</a:t>
                      </a:r>
                      <a:endParaRPr b="1">
                        <a:solidFill>
                          <a:schemeClr val="dk2"/>
                        </a:solidFill>
                        <a:latin typeface="Maven Pro"/>
                        <a:ea typeface="Maven Pro"/>
                        <a:cs typeface="Maven Pro"/>
                        <a:sym typeface="Maven Pro"/>
                      </a:endParaRPr>
                    </a:p>
                    <a:p>
                      <a:pPr indent="0" lvl="0" marL="0" rtl="0">
                        <a:spcBef>
                          <a:spcPts val="0"/>
                        </a:spcBef>
                        <a:spcAft>
                          <a:spcPts val="0"/>
                        </a:spcAft>
                        <a:buNone/>
                      </a:pPr>
                      <a:r>
                        <a:t/>
                      </a:r>
                      <a:endParaRPr b="1">
                        <a:solidFill>
                          <a:schemeClr val="dk2"/>
                        </a:solidFill>
                        <a:latin typeface="Maven Pro"/>
                        <a:ea typeface="Maven Pro"/>
                        <a:cs typeface="Maven Pro"/>
                        <a:sym typeface="Maven Pro"/>
                      </a:endParaRPr>
                    </a:p>
                    <a:p>
                      <a:pPr indent="-317500" lvl="0" marL="457200" rtl="0">
                        <a:spcBef>
                          <a:spcPts val="0"/>
                        </a:spcBef>
                        <a:spcAft>
                          <a:spcPts val="0"/>
                        </a:spcAft>
                        <a:buClr>
                          <a:schemeClr val="dk2"/>
                        </a:buClr>
                        <a:buSzPts val="1400"/>
                        <a:buFont typeface="Maven Pro"/>
                        <a:buChar char="●"/>
                      </a:pPr>
                      <a:r>
                        <a:rPr b="1" lang="en">
                          <a:solidFill>
                            <a:schemeClr val="dk2"/>
                          </a:solidFill>
                          <a:latin typeface="Maven Pro"/>
                          <a:ea typeface="Maven Pro"/>
                          <a:cs typeface="Maven Pro"/>
                          <a:sym typeface="Maven Pro"/>
                        </a:rPr>
                        <a:t>human movement motor development and/or motor learning</a:t>
                      </a:r>
                      <a:endParaRPr b="1">
                        <a:solidFill>
                          <a:schemeClr val="dk2"/>
                        </a:solidFill>
                        <a:latin typeface="Maven Pro"/>
                        <a:ea typeface="Maven Pro"/>
                        <a:cs typeface="Maven Pro"/>
                        <a:sym typeface="Maven Pro"/>
                      </a:endParaRPr>
                    </a:p>
                    <a:p>
                      <a:pPr indent="0" lvl="0" marL="0" rtl="0">
                        <a:spcBef>
                          <a:spcPts val="0"/>
                        </a:spcBef>
                        <a:spcAft>
                          <a:spcPts val="0"/>
                        </a:spcAft>
                        <a:buNone/>
                      </a:pPr>
                      <a:r>
                        <a:t/>
                      </a:r>
                      <a:endParaRPr b="1">
                        <a:solidFill>
                          <a:schemeClr val="dk2"/>
                        </a:solidFill>
                        <a:latin typeface="Maven Pro"/>
                        <a:ea typeface="Maven Pro"/>
                        <a:cs typeface="Maven Pro"/>
                        <a:sym typeface="Maven Pro"/>
                      </a:endParaRPr>
                    </a:p>
                    <a:p>
                      <a:pPr indent="-317500" lvl="0" marL="457200" rtl="0">
                        <a:spcBef>
                          <a:spcPts val="0"/>
                        </a:spcBef>
                        <a:spcAft>
                          <a:spcPts val="0"/>
                        </a:spcAft>
                        <a:buClr>
                          <a:schemeClr val="dk2"/>
                        </a:buClr>
                        <a:buSzPts val="1400"/>
                        <a:buFont typeface="Maven Pro"/>
                        <a:buChar char="●"/>
                      </a:pPr>
                      <a:r>
                        <a:rPr b="1" lang="en">
                          <a:solidFill>
                            <a:schemeClr val="dk2"/>
                          </a:solidFill>
                          <a:latin typeface="Maven Pro"/>
                          <a:ea typeface="Maven Pro"/>
                          <a:cs typeface="Maven Pro"/>
                          <a:sym typeface="Maven Pro"/>
                        </a:rPr>
                        <a:t>individual, dual, nontraditional and global sports and games (such as aquatics, conditioning, and archery)</a:t>
                      </a:r>
                      <a:endParaRPr b="1" sz="1500">
                        <a:solidFill>
                          <a:schemeClr val="dk2"/>
                        </a:solidFill>
                        <a:latin typeface="Maven Pro"/>
                        <a:ea typeface="Maven Pro"/>
                        <a:cs typeface="Maven Pro"/>
                        <a:sym typeface="Maven Pro"/>
                      </a:endParaRPr>
                    </a:p>
                  </a:txBody>
                  <a:tcPr marT="91425" marB="91425" marR="91425" marL="91425"/>
                </a:tc>
                <a:tc>
                  <a:txBody>
                    <a:bodyPr>
                      <a:noAutofit/>
                    </a:bodyPr>
                    <a:lstStyle/>
                    <a:p>
                      <a:pPr indent="-323850" lvl="0" marL="457200" rtl="0">
                        <a:spcBef>
                          <a:spcPts val="0"/>
                        </a:spcBef>
                        <a:spcAft>
                          <a:spcPts val="0"/>
                        </a:spcAft>
                        <a:buClr>
                          <a:schemeClr val="dk2"/>
                        </a:buClr>
                        <a:buSzPts val="1500"/>
                        <a:buFont typeface="Maven Pro"/>
                        <a:buChar char="●"/>
                      </a:pPr>
                      <a:r>
                        <a:rPr b="1" lang="en" sz="1500">
                          <a:solidFill>
                            <a:schemeClr val="dk2"/>
                          </a:solidFill>
                          <a:latin typeface="Maven Pro"/>
                          <a:ea typeface="Maven Pro"/>
                          <a:cs typeface="Maven Pro"/>
                          <a:sym typeface="Maven Pro"/>
                        </a:rPr>
                        <a:t>biological sciences</a:t>
                      </a:r>
                      <a:endParaRPr b="1" sz="1500">
                        <a:solidFill>
                          <a:schemeClr val="dk2"/>
                        </a:solidFill>
                        <a:latin typeface="Maven Pro"/>
                        <a:ea typeface="Maven Pro"/>
                        <a:cs typeface="Maven Pro"/>
                        <a:sym typeface="Maven Pro"/>
                      </a:endParaRPr>
                    </a:p>
                    <a:p>
                      <a:pPr indent="-323850" lvl="0" marL="457200" rtl="0">
                        <a:spcBef>
                          <a:spcPts val="0"/>
                        </a:spcBef>
                        <a:spcAft>
                          <a:spcPts val="0"/>
                        </a:spcAft>
                        <a:buClr>
                          <a:schemeClr val="dk2"/>
                        </a:buClr>
                        <a:buSzPts val="1500"/>
                        <a:buFont typeface="Maven Pro"/>
                        <a:buChar char="●"/>
                      </a:pPr>
                      <a:r>
                        <a:rPr b="1" lang="en" sz="1500">
                          <a:solidFill>
                            <a:schemeClr val="dk2"/>
                          </a:solidFill>
                          <a:latin typeface="Maven Pro"/>
                          <a:ea typeface="Maven Pro"/>
                          <a:cs typeface="Maven Pro"/>
                          <a:sym typeface="Maven Pro"/>
                        </a:rPr>
                        <a:t>chemistry</a:t>
                      </a:r>
                      <a:endParaRPr b="1" sz="1500">
                        <a:solidFill>
                          <a:schemeClr val="dk2"/>
                        </a:solidFill>
                        <a:latin typeface="Maven Pro"/>
                        <a:ea typeface="Maven Pro"/>
                        <a:cs typeface="Maven Pro"/>
                        <a:sym typeface="Maven Pro"/>
                      </a:endParaRPr>
                    </a:p>
                    <a:p>
                      <a:pPr indent="-323850" lvl="0" marL="457200" rtl="0">
                        <a:spcBef>
                          <a:spcPts val="0"/>
                        </a:spcBef>
                        <a:spcAft>
                          <a:spcPts val="0"/>
                        </a:spcAft>
                        <a:buClr>
                          <a:schemeClr val="dk2"/>
                        </a:buClr>
                        <a:buSzPts val="1500"/>
                        <a:buFont typeface="Maven Pro"/>
                        <a:buChar char="●"/>
                      </a:pPr>
                      <a:r>
                        <a:rPr b="1" lang="en" sz="1500">
                          <a:solidFill>
                            <a:schemeClr val="dk2"/>
                          </a:solidFill>
                          <a:latin typeface="Maven Pro"/>
                          <a:ea typeface="Maven Pro"/>
                          <a:cs typeface="Maven Pro"/>
                          <a:sym typeface="Maven Pro"/>
                        </a:rPr>
                        <a:t>geosciences</a:t>
                      </a:r>
                      <a:endParaRPr b="1" sz="1500">
                        <a:solidFill>
                          <a:schemeClr val="dk2"/>
                        </a:solidFill>
                        <a:latin typeface="Maven Pro"/>
                        <a:ea typeface="Maven Pro"/>
                        <a:cs typeface="Maven Pro"/>
                        <a:sym typeface="Maven Pro"/>
                      </a:endParaRPr>
                    </a:p>
                    <a:p>
                      <a:pPr indent="-323850" lvl="0" marL="457200" rtl="0">
                        <a:spcBef>
                          <a:spcPts val="0"/>
                        </a:spcBef>
                        <a:spcAft>
                          <a:spcPts val="0"/>
                        </a:spcAft>
                        <a:buClr>
                          <a:schemeClr val="dk2"/>
                        </a:buClr>
                        <a:buSzPts val="1500"/>
                        <a:buFont typeface="Maven Pro"/>
                        <a:buChar char="●"/>
                      </a:pPr>
                      <a:r>
                        <a:rPr b="1" lang="en" sz="1500">
                          <a:solidFill>
                            <a:schemeClr val="dk2"/>
                          </a:solidFill>
                          <a:latin typeface="Maven Pro"/>
                          <a:ea typeface="Maven Pro"/>
                          <a:cs typeface="Maven Pro"/>
                          <a:sym typeface="Maven Pro"/>
                        </a:rPr>
                        <a:t>physics </a:t>
                      </a:r>
                      <a:endParaRPr b="1" sz="1500">
                        <a:solidFill>
                          <a:schemeClr val="dk2"/>
                        </a:solidFill>
                        <a:latin typeface="Maven Pro"/>
                        <a:ea typeface="Maven Pro"/>
                        <a:cs typeface="Maven Pro"/>
                        <a:sym typeface="Maven Pro"/>
                      </a:endParaRPr>
                    </a:p>
                    <a:p>
                      <a:pPr indent="0" lvl="0" marL="0" rtl="0">
                        <a:spcBef>
                          <a:spcPts val="0"/>
                        </a:spcBef>
                        <a:spcAft>
                          <a:spcPts val="0"/>
                        </a:spcAft>
                        <a:buNone/>
                      </a:pPr>
                      <a:r>
                        <a:t/>
                      </a:r>
                      <a:endParaRPr b="1" sz="1500">
                        <a:solidFill>
                          <a:schemeClr val="dk2"/>
                        </a:solidFill>
                        <a:latin typeface="Maven Pro"/>
                        <a:ea typeface="Maven Pro"/>
                        <a:cs typeface="Maven Pro"/>
                        <a:sym typeface="Maven Pro"/>
                      </a:endParaRPr>
                    </a:p>
                    <a:p>
                      <a:pPr indent="0" lvl="0" marL="0" rtl="0" algn="ctr">
                        <a:spcBef>
                          <a:spcPts val="0"/>
                        </a:spcBef>
                        <a:spcAft>
                          <a:spcPts val="0"/>
                        </a:spcAft>
                        <a:buNone/>
                      </a:pPr>
                      <a:r>
                        <a:rPr b="1" lang="en" sz="1500">
                          <a:solidFill>
                            <a:schemeClr val="dk2"/>
                          </a:solidFill>
                          <a:latin typeface="Maven Pro"/>
                          <a:ea typeface="Maven Pro"/>
                          <a:cs typeface="Maven Pro"/>
                          <a:sym typeface="Maven Pro"/>
                        </a:rPr>
                        <a:t>Course of study must include a one-year sequence of courses in at least two of the listed subject areas. At least one course must include a laboratory component. </a:t>
                      </a:r>
                      <a:endParaRPr/>
                    </a:p>
                  </a:txBody>
                  <a:tcPr marT="91425" marB="91425" marR="91425" marL="91425"/>
                </a:tc>
              </a:tr>
            </a:tbl>
          </a:graphicData>
        </a:graphic>
      </p:graphicFrame>
      <p:sp>
        <p:nvSpPr>
          <p:cNvPr id="405" name="Shape 405"/>
          <p:cNvSpPr/>
          <p:nvPr/>
        </p:nvSpPr>
        <p:spPr>
          <a:xfrm>
            <a:off x="4548800" y="3583350"/>
            <a:ext cx="4189500" cy="1223700"/>
          </a:xfrm>
          <a:prstGeom prst="frame">
            <a:avLst>
              <a:gd fmla="val 5932" name="adj1"/>
            </a:avLst>
          </a:prstGeom>
          <a:solidFill>
            <a:srgbClr val="B45F06"/>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00"/>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Shape 410"/>
          <p:cNvSpPr txBox="1"/>
          <p:nvPr>
            <p:ph type="title"/>
          </p:nvPr>
        </p:nvSpPr>
        <p:spPr>
          <a:xfrm>
            <a:off x="1303800" y="598575"/>
            <a:ext cx="7030500" cy="999300"/>
          </a:xfrm>
          <a:prstGeom prst="rect">
            <a:avLst/>
          </a:prstGeom>
          <a:solidFill>
            <a:srgbClr val="D9EAD3"/>
          </a:solidFill>
        </p:spPr>
        <p:txBody>
          <a:bodyPr anchorCtr="0" anchor="t" bIns="91425" lIns="91425" spcFirstLastPara="1" rIns="91425" wrap="square" tIns="91425">
            <a:noAutofit/>
          </a:bodyPr>
          <a:lstStyle/>
          <a:p>
            <a:pPr indent="0" lvl="0" marL="0" rtl="0">
              <a:spcBef>
                <a:spcPts val="0"/>
              </a:spcBef>
              <a:spcAft>
                <a:spcPts val="0"/>
              </a:spcAft>
              <a:buNone/>
            </a:pPr>
            <a:r>
              <a:rPr lang="en" sz="2500"/>
              <a:t>The BUSD REQUEST FOR COURSE APPROVAL FORM </a:t>
            </a:r>
            <a:r>
              <a:rPr i="1" lang="en" sz="2500"/>
              <a:t>(Friendly Reminder)</a:t>
            </a:r>
            <a:endParaRPr i="1" sz="2500"/>
          </a:p>
        </p:txBody>
      </p:sp>
      <p:sp>
        <p:nvSpPr>
          <p:cNvPr id="411" name="Shape 4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sz="900">
                <a:latin typeface="Nunito"/>
                <a:ea typeface="Nunito"/>
                <a:cs typeface="Nunito"/>
                <a:sym typeface="Nunito"/>
              </a:rPr>
              <a:t>‹#›</a:t>
            </a:fld>
            <a:endParaRPr sz="900">
              <a:latin typeface="Nunito"/>
              <a:ea typeface="Nunito"/>
              <a:cs typeface="Nunito"/>
              <a:sym typeface="Nunito"/>
            </a:endParaRPr>
          </a:p>
        </p:txBody>
      </p:sp>
      <p:sp>
        <p:nvSpPr>
          <p:cNvPr id="412" name="Shape 412"/>
          <p:cNvSpPr txBox="1"/>
          <p:nvPr/>
        </p:nvSpPr>
        <p:spPr>
          <a:xfrm>
            <a:off x="180900" y="1597875"/>
            <a:ext cx="8782200" cy="342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800">
                <a:solidFill>
                  <a:schemeClr val="dk2"/>
                </a:solidFill>
                <a:latin typeface="Maven Pro"/>
                <a:ea typeface="Maven Pro"/>
                <a:cs typeface="Maven Pro"/>
                <a:sym typeface="Maven Pro"/>
              </a:rPr>
              <a:t>This request must filled out in duplicate and submitted to the Human Resources Office preferably prior to the start date of the course for which approval is being requested but NO later than two weeks after the class start date. APPROVAL MUST BE OBTAINED for all course work taken for the purpose of progressing from one column to another column on the salary schedule.</a:t>
            </a:r>
            <a:endParaRPr b="1" sz="1800">
              <a:solidFill>
                <a:schemeClr val="dk2"/>
              </a:solidFill>
              <a:latin typeface="Maven Pro"/>
              <a:ea typeface="Maven Pro"/>
              <a:cs typeface="Maven Pro"/>
              <a:sym typeface="Maven Pro"/>
            </a:endParaRPr>
          </a:p>
          <a:p>
            <a:pPr indent="0" lvl="0" marL="0">
              <a:spcBef>
                <a:spcPts val="0"/>
              </a:spcBef>
              <a:spcAft>
                <a:spcPts val="0"/>
              </a:spcAft>
              <a:buNone/>
            </a:pPr>
            <a:r>
              <a:t/>
            </a:r>
            <a:endParaRPr b="1" sz="1800">
              <a:solidFill>
                <a:schemeClr val="dk2"/>
              </a:solidFill>
              <a:latin typeface="Maven Pro"/>
              <a:ea typeface="Maven Pro"/>
              <a:cs typeface="Maven Pro"/>
              <a:sym typeface="Maven Pro"/>
            </a:endParaRPr>
          </a:p>
          <a:p>
            <a:pPr indent="0" lvl="0" marL="0" marR="0" rtl="0" algn="l">
              <a:lnSpc>
                <a:spcPct val="100000"/>
              </a:lnSpc>
              <a:spcBef>
                <a:spcPts val="0"/>
              </a:spcBef>
              <a:spcAft>
                <a:spcPts val="0"/>
              </a:spcAft>
              <a:buNone/>
            </a:pPr>
            <a:r>
              <a:rPr b="1" i="1" lang="en" sz="1800">
                <a:solidFill>
                  <a:schemeClr val="dk2"/>
                </a:solidFill>
                <a:latin typeface="Maven Pro"/>
                <a:ea typeface="Maven Pro"/>
                <a:cs typeface="Maven Pro"/>
                <a:sym typeface="Maven Pro"/>
              </a:rPr>
              <a:t>You must submit transcripts by November 15th to qualify for salary column advancement for that school year. If transcripts are not available by November 15th, a letter of verification from the university or college specifying that the work has been completed will suffice pending transcript verification, but this letter must be submitted by November 15th. </a:t>
            </a:r>
            <a:endParaRPr b="1" i="1" sz="1800">
              <a:solidFill>
                <a:schemeClr val="dk2"/>
              </a:solidFill>
              <a:latin typeface="Maven Pro"/>
              <a:ea typeface="Maven Pro"/>
              <a:cs typeface="Maven Pro"/>
              <a:sym typeface="Maven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Shape 417"/>
          <p:cNvSpPr txBox="1"/>
          <p:nvPr>
            <p:ph type="title"/>
          </p:nvPr>
        </p:nvSpPr>
        <p:spPr>
          <a:xfrm>
            <a:off x="1303800" y="598575"/>
            <a:ext cx="7030500" cy="999300"/>
          </a:xfrm>
          <a:prstGeom prst="rect">
            <a:avLst/>
          </a:prstGeom>
          <a:solidFill>
            <a:srgbClr val="D9EAD3"/>
          </a:solidFill>
        </p:spPr>
        <p:txBody>
          <a:bodyPr anchorCtr="0" anchor="t" bIns="91425" lIns="91425" spcFirstLastPara="1" rIns="91425" wrap="square" tIns="91425">
            <a:noAutofit/>
          </a:bodyPr>
          <a:lstStyle/>
          <a:p>
            <a:pPr indent="0" lvl="0" marL="0" rtl="0">
              <a:spcBef>
                <a:spcPts val="0"/>
              </a:spcBef>
              <a:spcAft>
                <a:spcPts val="0"/>
              </a:spcAft>
              <a:buNone/>
            </a:pPr>
            <a:r>
              <a:rPr lang="en" sz="2500"/>
              <a:t>The Coursework Pathway to add an Authorization (College Units)</a:t>
            </a:r>
            <a:endParaRPr sz="1800"/>
          </a:p>
        </p:txBody>
      </p:sp>
      <p:sp>
        <p:nvSpPr>
          <p:cNvPr id="418" name="Shape 41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sz="900">
                <a:latin typeface="Nunito"/>
                <a:ea typeface="Nunito"/>
                <a:cs typeface="Nunito"/>
                <a:sym typeface="Nunito"/>
              </a:rPr>
              <a:t>‹#›</a:t>
            </a:fld>
            <a:endParaRPr sz="900">
              <a:latin typeface="Nunito"/>
              <a:ea typeface="Nunito"/>
              <a:cs typeface="Nunito"/>
              <a:sym typeface="Nunito"/>
            </a:endParaRPr>
          </a:p>
        </p:txBody>
      </p:sp>
      <p:sp>
        <p:nvSpPr>
          <p:cNvPr id="419" name="Shape 419"/>
          <p:cNvSpPr txBox="1"/>
          <p:nvPr/>
        </p:nvSpPr>
        <p:spPr>
          <a:xfrm>
            <a:off x="427725" y="1697513"/>
            <a:ext cx="8148300" cy="3936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 sz="1800">
                <a:latin typeface="Maven Pro"/>
                <a:ea typeface="Maven Pro"/>
                <a:cs typeface="Maven Pro"/>
                <a:sym typeface="Maven Pro"/>
              </a:rPr>
              <a:t>What counts towards your 20 semester units:</a:t>
            </a:r>
            <a:endParaRPr b="1" sz="1800">
              <a:latin typeface="Maven Pro"/>
              <a:ea typeface="Maven Pro"/>
              <a:cs typeface="Maven Pro"/>
              <a:sym typeface="Maven Pro"/>
            </a:endParaRPr>
          </a:p>
        </p:txBody>
      </p:sp>
      <p:graphicFrame>
        <p:nvGraphicFramePr>
          <p:cNvPr id="420" name="Shape 420"/>
          <p:cNvGraphicFramePr/>
          <p:nvPr/>
        </p:nvGraphicFramePr>
        <p:xfrm>
          <a:off x="427750" y="2190750"/>
          <a:ext cx="3000000" cy="3000000"/>
        </p:xfrm>
        <a:graphic>
          <a:graphicData uri="http://schemas.openxmlformats.org/drawingml/2006/table">
            <a:tbl>
              <a:tblPr>
                <a:noFill/>
                <a:tableStyleId>{60A6F7C0-A8C4-47D2-B493-84A305C780CD}</a:tableStyleId>
              </a:tblPr>
              <a:tblGrid>
                <a:gridCol w="3873850"/>
                <a:gridCol w="4536850"/>
              </a:tblGrid>
              <a:tr h="381000">
                <a:tc>
                  <a:txBody>
                    <a:bodyPr>
                      <a:noAutofit/>
                    </a:bodyPr>
                    <a:lstStyle/>
                    <a:p>
                      <a:pPr indent="0" lvl="0" marL="0" algn="ctr">
                        <a:spcBef>
                          <a:spcPts val="0"/>
                        </a:spcBef>
                        <a:spcAft>
                          <a:spcPts val="0"/>
                        </a:spcAft>
                        <a:buNone/>
                      </a:pPr>
                      <a:r>
                        <a:rPr b="1" lang="en" sz="1800">
                          <a:latin typeface="Maven Pro"/>
                          <a:ea typeface="Maven Pro"/>
                          <a:cs typeface="Maven Pro"/>
                          <a:sym typeface="Maven Pro"/>
                        </a:rPr>
                        <a:t>YES</a:t>
                      </a:r>
                      <a:endParaRPr b="1" sz="1800">
                        <a:latin typeface="Maven Pro"/>
                        <a:ea typeface="Maven Pro"/>
                        <a:cs typeface="Maven Pro"/>
                        <a:sym typeface="Maven Pro"/>
                      </a:endParaRPr>
                    </a:p>
                  </a:txBody>
                  <a:tcPr marT="91425" marB="91425" marR="91425" marL="91425">
                    <a:solidFill>
                      <a:srgbClr val="FFF2CC"/>
                    </a:solidFill>
                  </a:tcPr>
                </a:tc>
                <a:tc>
                  <a:txBody>
                    <a:bodyPr>
                      <a:noAutofit/>
                    </a:bodyPr>
                    <a:lstStyle/>
                    <a:p>
                      <a:pPr indent="0" lvl="0" marL="0" algn="ctr">
                        <a:spcBef>
                          <a:spcPts val="0"/>
                        </a:spcBef>
                        <a:spcAft>
                          <a:spcPts val="0"/>
                        </a:spcAft>
                        <a:buNone/>
                      </a:pPr>
                      <a:r>
                        <a:rPr b="1" lang="en" sz="1800">
                          <a:latin typeface="Maven Pro"/>
                          <a:ea typeface="Maven Pro"/>
                          <a:cs typeface="Maven Pro"/>
                          <a:sym typeface="Maven Pro"/>
                        </a:rPr>
                        <a:t>NO</a:t>
                      </a:r>
                      <a:endParaRPr b="1" sz="1800">
                        <a:latin typeface="Maven Pro"/>
                        <a:ea typeface="Maven Pro"/>
                        <a:cs typeface="Maven Pro"/>
                        <a:sym typeface="Maven Pro"/>
                      </a:endParaRPr>
                    </a:p>
                  </a:txBody>
                  <a:tcPr marT="91425" marB="91425" marR="91425" marL="91425">
                    <a:solidFill>
                      <a:srgbClr val="D9D9D9"/>
                    </a:solidFill>
                  </a:tcPr>
                </a:tc>
              </a:tr>
              <a:tr h="381000">
                <a:tc>
                  <a:txBody>
                    <a:bodyPr>
                      <a:noAutofit/>
                    </a:bodyPr>
                    <a:lstStyle/>
                    <a:p>
                      <a:pPr indent="-342900" lvl="0" marL="457200" rtl="0">
                        <a:spcBef>
                          <a:spcPts val="0"/>
                        </a:spcBef>
                        <a:spcAft>
                          <a:spcPts val="0"/>
                        </a:spcAft>
                        <a:buClr>
                          <a:schemeClr val="dk2"/>
                        </a:buClr>
                        <a:buSzPts val="1800"/>
                        <a:buFont typeface="Maven Pro"/>
                        <a:buChar char="●"/>
                      </a:pPr>
                      <a:r>
                        <a:rPr b="1" lang="en" sz="1800">
                          <a:solidFill>
                            <a:schemeClr val="dk2"/>
                          </a:solidFill>
                          <a:latin typeface="Maven Pro"/>
                          <a:ea typeface="Maven Pro"/>
                          <a:cs typeface="Maven Pro"/>
                          <a:sym typeface="Maven Pro"/>
                        </a:rPr>
                        <a:t>Courses taken at a community college, college or university </a:t>
                      </a:r>
                      <a:endParaRPr b="1" sz="1800">
                        <a:solidFill>
                          <a:schemeClr val="dk2"/>
                        </a:solidFill>
                        <a:latin typeface="Maven Pro"/>
                        <a:ea typeface="Maven Pro"/>
                        <a:cs typeface="Maven Pro"/>
                        <a:sym typeface="Maven Pro"/>
                      </a:endParaRPr>
                    </a:p>
                    <a:p>
                      <a:pPr indent="-342900" lvl="0" marL="457200" rtl="0">
                        <a:spcBef>
                          <a:spcPts val="0"/>
                        </a:spcBef>
                        <a:spcAft>
                          <a:spcPts val="0"/>
                        </a:spcAft>
                        <a:buClr>
                          <a:schemeClr val="dk2"/>
                        </a:buClr>
                        <a:buSzPts val="1800"/>
                        <a:buFont typeface="Maven Pro"/>
                        <a:buChar char="●"/>
                      </a:pPr>
                      <a:r>
                        <a:rPr b="1" lang="en" sz="1800">
                          <a:solidFill>
                            <a:schemeClr val="dk2"/>
                          </a:solidFill>
                          <a:latin typeface="Maven Pro"/>
                          <a:ea typeface="Maven Pro"/>
                          <a:cs typeface="Maven Pro"/>
                          <a:sym typeface="Maven Pro"/>
                        </a:rPr>
                        <a:t>Non-remedial coursework in the subject </a:t>
                      </a:r>
                      <a:endParaRPr b="1" sz="1800">
                        <a:solidFill>
                          <a:schemeClr val="dk2"/>
                        </a:solidFill>
                        <a:latin typeface="Maven Pro"/>
                        <a:ea typeface="Maven Pro"/>
                        <a:cs typeface="Maven Pro"/>
                        <a:sym typeface="Maven Pro"/>
                      </a:endParaRPr>
                    </a:p>
                    <a:p>
                      <a:pPr indent="-342900" lvl="0" marL="457200" rtl="0">
                        <a:spcBef>
                          <a:spcPts val="0"/>
                        </a:spcBef>
                        <a:spcAft>
                          <a:spcPts val="0"/>
                        </a:spcAft>
                        <a:buClr>
                          <a:schemeClr val="dk2"/>
                        </a:buClr>
                        <a:buSzPts val="1800"/>
                        <a:buFont typeface="Maven Pro"/>
                        <a:buChar char="●"/>
                      </a:pPr>
                      <a:r>
                        <a:rPr b="1" lang="en" sz="1800">
                          <a:solidFill>
                            <a:schemeClr val="dk2"/>
                          </a:solidFill>
                          <a:latin typeface="Maven Pro"/>
                          <a:ea typeface="Maven Pro"/>
                          <a:cs typeface="Maven Pro"/>
                          <a:sym typeface="Maven Pro"/>
                        </a:rPr>
                        <a:t>Courses with a grade of “C” of higher</a:t>
                      </a:r>
                      <a:endParaRPr>
                        <a:latin typeface="Maven Pro"/>
                        <a:ea typeface="Maven Pro"/>
                        <a:cs typeface="Maven Pro"/>
                        <a:sym typeface="Maven Pro"/>
                      </a:endParaRPr>
                    </a:p>
                  </a:txBody>
                  <a:tcPr marT="91425" marB="91425" marR="91425" marL="91425">
                    <a:solidFill>
                      <a:srgbClr val="FFF2CC"/>
                    </a:solidFill>
                  </a:tcPr>
                </a:tc>
                <a:tc>
                  <a:txBody>
                    <a:bodyPr>
                      <a:noAutofit/>
                    </a:bodyPr>
                    <a:lstStyle/>
                    <a:p>
                      <a:pPr indent="-336550" lvl="0" marL="457200" rtl="0">
                        <a:spcBef>
                          <a:spcPts val="0"/>
                        </a:spcBef>
                        <a:spcAft>
                          <a:spcPts val="0"/>
                        </a:spcAft>
                        <a:buClr>
                          <a:schemeClr val="dk2"/>
                        </a:buClr>
                        <a:buSzPts val="1700"/>
                        <a:buFont typeface="Maven Pro"/>
                        <a:buChar char="●"/>
                      </a:pPr>
                      <a:r>
                        <a:rPr b="1" lang="en" sz="1700">
                          <a:solidFill>
                            <a:schemeClr val="dk2"/>
                          </a:solidFill>
                          <a:latin typeface="Maven Pro"/>
                          <a:ea typeface="Maven Pro"/>
                          <a:cs typeface="Maven Pro"/>
                          <a:sym typeface="Maven Pro"/>
                        </a:rPr>
                        <a:t>Remedial coursework (that can’t be applied towards a degree)</a:t>
                      </a:r>
                      <a:endParaRPr b="1" sz="1700">
                        <a:solidFill>
                          <a:schemeClr val="dk2"/>
                        </a:solidFill>
                        <a:latin typeface="Maven Pro"/>
                        <a:ea typeface="Maven Pro"/>
                        <a:cs typeface="Maven Pro"/>
                        <a:sym typeface="Maven Pro"/>
                      </a:endParaRPr>
                    </a:p>
                    <a:p>
                      <a:pPr indent="-336550" lvl="0" marL="457200" rtl="0">
                        <a:spcBef>
                          <a:spcPts val="0"/>
                        </a:spcBef>
                        <a:spcAft>
                          <a:spcPts val="0"/>
                        </a:spcAft>
                        <a:buClr>
                          <a:schemeClr val="dk2"/>
                        </a:buClr>
                        <a:buSzPts val="1700"/>
                        <a:buFont typeface="Maven Pro"/>
                        <a:buChar char="●"/>
                      </a:pPr>
                      <a:r>
                        <a:rPr b="1" lang="en" sz="1700">
                          <a:solidFill>
                            <a:schemeClr val="dk2"/>
                          </a:solidFill>
                          <a:latin typeface="Maven Pro"/>
                          <a:ea typeface="Maven Pro"/>
                          <a:cs typeface="Maven Pro"/>
                          <a:sym typeface="Maven Pro"/>
                        </a:rPr>
                        <a:t>Professional development, in-service training, workshops, continuing education units</a:t>
                      </a:r>
                      <a:endParaRPr b="1" sz="1700">
                        <a:solidFill>
                          <a:schemeClr val="dk2"/>
                        </a:solidFill>
                        <a:latin typeface="Maven Pro"/>
                        <a:ea typeface="Maven Pro"/>
                        <a:cs typeface="Maven Pro"/>
                        <a:sym typeface="Maven Pro"/>
                      </a:endParaRPr>
                    </a:p>
                    <a:p>
                      <a:pPr indent="-336550" lvl="0" marL="457200" rtl="0">
                        <a:spcBef>
                          <a:spcPts val="0"/>
                        </a:spcBef>
                        <a:spcAft>
                          <a:spcPts val="0"/>
                        </a:spcAft>
                        <a:buClr>
                          <a:schemeClr val="dk2"/>
                        </a:buClr>
                        <a:buSzPts val="1700"/>
                        <a:buFont typeface="Maven Pro"/>
                        <a:buChar char="●"/>
                      </a:pPr>
                      <a:r>
                        <a:rPr b="1" lang="en" sz="1700">
                          <a:solidFill>
                            <a:schemeClr val="dk2"/>
                          </a:solidFill>
                          <a:latin typeface="Maven Pro"/>
                          <a:ea typeface="Maven Pro"/>
                          <a:cs typeface="Maven Pro"/>
                          <a:sym typeface="Maven Pro"/>
                        </a:rPr>
                        <a:t>Education or methodology courses</a:t>
                      </a:r>
                      <a:endParaRPr b="1" sz="1700">
                        <a:solidFill>
                          <a:schemeClr val="dk2"/>
                        </a:solidFill>
                        <a:latin typeface="Maven Pro"/>
                        <a:ea typeface="Maven Pro"/>
                        <a:cs typeface="Maven Pro"/>
                        <a:sym typeface="Maven Pro"/>
                      </a:endParaRPr>
                    </a:p>
                    <a:p>
                      <a:pPr indent="-336550" lvl="0" marL="457200" rtl="0">
                        <a:spcBef>
                          <a:spcPts val="0"/>
                        </a:spcBef>
                        <a:spcAft>
                          <a:spcPts val="0"/>
                        </a:spcAft>
                        <a:buClr>
                          <a:schemeClr val="dk2"/>
                        </a:buClr>
                        <a:buSzPts val="1700"/>
                        <a:buFont typeface="Maven Pro"/>
                        <a:buChar char="●"/>
                      </a:pPr>
                      <a:r>
                        <a:rPr b="1" lang="en" sz="1700">
                          <a:solidFill>
                            <a:schemeClr val="dk2"/>
                          </a:solidFill>
                          <a:latin typeface="Maven Pro"/>
                          <a:ea typeface="Maven Pro"/>
                          <a:cs typeface="Maven Pro"/>
                          <a:sym typeface="Maven Pro"/>
                        </a:rPr>
                        <a:t>Coursework for another subject area</a:t>
                      </a:r>
                      <a:endParaRPr b="1" sz="1700">
                        <a:solidFill>
                          <a:schemeClr val="dk2"/>
                        </a:solidFill>
                        <a:latin typeface="Maven Pro"/>
                        <a:ea typeface="Maven Pro"/>
                        <a:cs typeface="Maven Pro"/>
                        <a:sym typeface="Maven Pro"/>
                      </a:endParaRPr>
                    </a:p>
                  </a:txBody>
                  <a:tcPr marT="91425" marB="91425" marR="91425" marL="91425">
                    <a:solidFill>
                      <a:srgbClr val="D9D9D9"/>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1303800" y="737575"/>
            <a:ext cx="7030500" cy="72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Overview</a:t>
            </a:r>
            <a:endParaRPr sz="2400"/>
          </a:p>
        </p:txBody>
      </p:sp>
      <p:sp>
        <p:nvSpPr>
          <p:cNvPr id="284" name="Shape 284"/>
          <p:cNvSpPr txBox="1"/>
          <p:nvPr>
            <p:ph idx="1" type="body"/>
          </p:nvPr>
        </p:nvSpPr>
        <p:spPr>
          <a:xfrm>
            <a:off x="311700" y="1379175"/>
            <a:ext cx="8520600" cy="3495900"/>
          </a:xfrm>
          <a:prstGeom prst="rect">
            <a:avLst/>
          </a:prstGeom>
        </p:spPr>
        <p:txBody>
          <a:bodyPr anchorCtr="0" anchor="t" bIns="91425" lIns="91425" spcFirstLastPara="1" rIns="91425" wrap="square" tIns="91425">
            <a:noAutofit/>
          </a:bodyPr>
          <a:lstStyle/>
          <a:p>
            <a:pPr indent="-342900" lvl="0" marL="457200" rtl="0">
              <a:lnSpc>
                <a:spcPct val="100000"/>
              </a:lnSpc>
              <a:spcBef>
                <a:spcPts val="0"/>
              </a:spcBef>
              <a:spcAft>
                <a:spcPts val="0"/>
              </a:spcAft>
              <a:buClr>
                <a:schemeClr val="dk1"/>
              </a:buClr>
              <a:buSzPts val="1800"/>
              <a:buFont typeface="Maven Pro"/>
              <a:buChar char="●"/>
            </a:pPr>
            <a:r>
              <a:rPr b="1" lang="en" sz="1800">
                <a:solidFill>
                  <a:schemeClr val="dk1"/>
                </a:solidFill>
                <a:latin typeface="Maven Pro"/>
                <a:ea typeface="Maven Pro"/>
                <a:cs typeface="Maven Pro"/>
                <a:sym typeface="Maven Pro"/>
              </a:rPr>
              <a:t>Background: Increased Prep Release Periods in 18-19 for BUSD</a:t>
            </a:r>
            <a:endParaRPr b="1" sz="1800">
              <a:solidFill>
                <a:schemeClr val="dk1"/>
              </a:solidFill>
              <a:latin typeface="Maven Pro"/>
              <a:ea typeface="Maven Pro"/>
              <a:cs typeface="Maven Pro"/>
              <a:sym typeface="Maven Pro"/>
            </a:endParaRPr>
          </a:p>
          <a:p>
            <a:pPr indent="0" lvl="0" marL="0" rtl="0">
              <a:lnSpc>
                <a:spcPct val="100000"/>
              </a:lnSpc>
              <a:spcBef>
                <a:spcPts val="0"/>
              </a:spcBef>
              <a:spcAft>
                <a:spcPts val="0"/>
              </a:spcAft>
              <a:buNone/>
            </a:pPr>
            <a:r>
              <a:t/>
            </a:r>
            <a:endParaRPr b="1" sz="1000">
              <a:solidFill>
                <a:schemeClr val="dk1"/>
              </a:solidFill>
              <a:latin typeface="Maven Pro"/>
              <a:ea typeface="Maven Pro"/>
              <a:cs typeface="Maven Pro"/>
              <a:sym typeface="Maven Pro"/>
            </a:endParaRPr>
          </a:p>
          <a:p>
            <a:pPr indent="-342900" lvl="0" marL="457200" rtl="0">
              <a:lnSpc>
                <a:spcPct val="100000"/>
              </a:lnSpc>
              <a:spcBef>
                <a:spcPts val="0"/>
              </a:spcBef>
              <a:spcAft>
                <a:spcPts val="0"/>
              </a:spcAft>
              <a:buClr>
                <a:schemeClr val="dk1"/>
              </a:buClr>
              <a:buSzPts val="1800"/>
              <a:buFont typeface="Maven Pro"/>
              <a:buChar char="●"/>
            </a:pPr>
            <a:r>
              <a:rPr b="1" lang="en" sz="1800">
                <a:solidFill>
                  <a:schemeClr val="dk1"/>
                </a:solidFill>
                <a:latin typeface="Maven Pro"/>
                <a:ea typeface="Maven Pro"/>
                <a:cs typeface="Maven Pro"/>
                <a:sym typeface="Maven Pro"/>
              </a:rPr>
              <a:t>Hiring Hierarchy for Teachers in CA</a:t>
            </a:r>
            <a:endParaRPr b="1" sz="1800">
              <a:solidFill>
                <a:schemeClr val="dk1"/>
              </a:solidFill>
              <a:latin typeface="Maven Pro"/>
              <a:ea typeface="Maven Pro"/>
              <a:cs typeface="Maven Pro"/>
              <a:sym typeface="Maven Pro"/>
            </a:endParaRPr>
          </a:p>
          <a:p>
            <a:pPr indent="0" lvl="0" marL="0" rtl="0">
              <a:lnSpc>
                <a:spcPct val="100000"/>
              </a:lnSpc>
              <a:spcBef>
                <a:spcPts val="0"/>
              </a:spcBef>
              <a:spcAft>
                <a:spcPts val="0"/>
              </a:spcAft>
              <a:buNone/>
            </a:pPr>
            <a:r>
              <a:t/>
            </a:r>
            <a:endParaRPr b="1" sz="1000">
              <a:solidFill>
                <a:schemeClr val="dk1"/>
              </a:solidFill>
              <a:latin typeface="Maven Pro"/>
              <a:ea typeface="Maven Pro"/>
              <a:cs typeface="Maven Pro"/>
              <a:sym typeface="Maven Pro"/>
            </a:endParaRPr>
          </a:p>
          <a:p>
            <a:pPr indent="-342900" lvl="0" marL="457200" marR="0" rtl="0" algn="l">
              <a:lnSpc>
                <a:spcPct val="100000"/>
              </a:lnSpc>
              <a:spcBef>
                <a:spcPts val="0"/>
              </a:spcBef>
              <a:spcAft>
                <a:spcPts val="0"/>
              </a:spcAft>
              <a:buClr>
                <a:schemeClr val="dk1"/>
              </a:buClr>
              <a:buSzPts val="1800"/>
              <a:buFont typeface="Maven Pro"/>
              <a:buChar char="●"/>
            </a:pPr>
            <a:r>
              <a:rPr b="1" lang="en" sz="1800">
                <a:solidFill>
                  <a:schemeClr val="dk1"/>
                </a:solidFill>
                <a:latin typeface="Maven Pro"/>
                <a:ea typeface="Maven Pro"/>
                <a:cs typeface="Maven Pro"/>
                <a:sym typeface="Maven Pro"/>
              </a:rPr>
              <a:t>The Multiple Subject Holder’s Pathway to Teaching K-5 Science or PE</a:t>
            </a:r>
            <a:endParaRPr b="1" sz="1800">
              <a:solidFill>
                <a:schemeClr val="dk1"/>
              </a:solidFill>
              <a:latin typeface="Maven Pro"/>
              <a:ea typeface="Maven Pro"/>
              <a:cs typeface="Maven Pro"/>
              <a:sym typeface="Maven Pro"/>
            </a:endParaRPr>
          </a:p>
          <a:p>
            <a:pPr indent="0" lvl="0" marL="0" marR="0" rtl="0" algn="l">
              <a:lnSpc>
                <a:spcPct val="100000"/>
              </a:lnSpc>
              <a:spcBef>
                <a:spcPts val="0"/>
              </a:spcBef>
              <a:spcAft>
                <a:spcPts val="0"/>
              </a:spcAft>
              <a:buNone/>
            </a:pPr>
            <a:r>
              <a:t/>
            </a:r>
            <a:endParaRPr b="1" sz="1000">
              <a:solidFill>
                <a:schemeClr val="dk1"/>
              </a:solidFill>
              <a:latin typeface="Maven Pro"/>
              <a:ea typeface="Maven Pro"/>
              <a:cs typeface="Maven Pro"/>
              <a:sym typeface="Maven Pro"/>
            </a:endParaRPr>
          </a:p>
          <a:p>
            <a:pPr indent="-342900" lvl="0" marL="457200" rtl="0">
              <a:lnSpc>
                <a:spcPct val="100000"/>
              </a:lnSpc>
              <a:spcBef>
                <a:spcPts val="0"/>
              </a:spcBef>
              <a:spcAft>
                <a:spcPts val="0"/>
              </a:spcAft>
              <a:buClr>
                <a:schemeClr val="dk1"/>
              </a:buClr>
              <a:buSzPts val="1800"/>
              <a:buFont typeface="Maven Pro"/>
              <a:buChar char="●"/>
            </a:pPr>
            <a:r>
              <a:rPr b="1" lang="en" sz="1800">
                <a:solidFill>
                  <a:schemeClr val="dk1"/>
                </a:solidFill>
                <a:latin typeface="Maven Pro"/>
                <a:ea typeface="Maven Pro"/>
                <a:cs typeface="Maven Pro"/>
                <a:sym typeface="Maven Pro"/>
              </a:rPr>
              <a:t>BUSD MS Holder’s Pathways to Teaching K-5 Science or PE Simplified</a:t>
            </a:r>
            <a:endParaRPr b="1" sz="1800">
              <a:solidFill>
                <a:schemeClr val="dk1"/>
              </a:solidFill>
              <a:latin typeface="Maven Pro"/>
              <a:ea typeface="Maven Pro"/>
              <a:cs typeface="Maven Pro"/>
              <a:sym typeface="Maven Pro"/>
            </a:endParaRPr>
          </a:p>
          <a:p>
            <a:pPr indent="-342900" lvl="1" marL="914400" rtl="0">
              <a:lnSpc>
                <a:spcPct val="100000"/>
              </a:lnSpc>
              <a:spcBef>
                <a:spcPts val="0"/>
              </a:spcBef>
              <a:spcAft>
                <a:spcPts val="0"/>
              </a:spcAft>
              <a:buClr>
                <a:schemeClr val="dk1"/>
              </a:buClr>
              <a:buSzPts val="1800"/>
              <a:buFont typeface="Maven Pro"/>
              <a:buChar char="○"/>
            </a:pPr>
            <a:r>
              <a:rPr b="1" lang="en" sz="1800">
                <a:solidFill>
                  <a:schemeClr val="dk1"/>
                </a:solidFill>
                <a:latin typeface="Maven Pro"/>
                <a:ea typeface="Maven Pro"/>
                <a:cs typeface="Maven Pro"/>
                <a:sym typeface="Maven Pro"/>
              </a:rPr>
              <a:t>The Examination Pathway (CSET)</a:t>
            </a:r>
            <a:endParaRPr b="1" sz="1800">
              <a:solidFill>
                <a:schemeClr val="dk1"/>
              </a:solidFill>
              <a:latin typeface="Maven Pro"/>
              <a:ea typeface="Maven Pro"/>
              <a:cs typeface="Maven Pro"/>
              <a:sym typeface="Maven Pro"/>
            </a:endParaRPr>
          </a:p>
          <a:p>
            <a:pPr indent="-342900" lvl="1" marL="914400" rtl="0">
              <a:lnSpc>
                <a:spcPct val="100000"/>
              </a:lnSpc>
              <a:spcBef>
                <a:spcPts val="0"/>
              </a:spcBef>
              <a:spcAft>
                <a:spcPts val="0"/>
              </a:spcAft>
              <a:buClr>
                <a:schemeClr val="dk1"/>
              </a:buClr>
              <a:buSzPts val="1800"/>
              <a:buFont typeface="Maven Pro"/>
              <a:buChar char="○"/>
            </a:pPr>
            <a:r>
              <a:rPr b="1" lang="en" sz="1800">
                <a:solidFill>
                  <a:schemeClr val="dk1"/>
                </a:solidFill>
                <a:latin typeface="Maven Pro"/>
                <a:ea typeface="Maven Pro"/>
                <a:cs typeface="Maven Pro"/>
                <a:sym typeface="Maven Pro"/>
              </a:rPr>
              <a:t>The Coursework Pathway (Supplementary Authorization or Specific Subject Matter Authorization)</a:t>
            </a:r>
            <a:endParaRPr b="1" sz="1800">
              <a:solidFill>
                <a:schemeClr val="dk1"/>
              </a:solidFill>
              <a:latin typeface="Maven Pro"/>
              <a:ea typeface="Maven Pro"/>
              <a:cs typeface="Maven Pro"/>
              <a:sym typeface="Maven Pro"/>
            </a:endParaRPr>
          </a:p>
          <a:p>
            <a:pPr indent="0" lvl="0" marL="0" marR="0" rtl="0" algn="l">
              <a:lnSpc>
                <a:spcPct val="100000"/>
              </a:lnSpc>
              <a:spcBef>
                <a:spcPts val="0"/>
              </a:spcBef>
              <a:spcAft>
                <a:spcPts val="0"/>
              </a:spcAft>
              <a:buNone/>
            </a:pPr>
            <a:r>
              <a:t/>
            </a:r>
            <a:endParaRPr b="1" sz="1000">
              <a:solidFill>
                <a:schemeClr val="dk1"/>
              </a:solidFill>
              <a:latin typeface="Maven Pro"/>
              <a:ea typeface="Maven Pro"/>
              <a:cs typeface="Maven Pro"/>
              <a:sym typeface="Maven Pro"/>
            </a:endParaRPr>
          </a:p>
          <a:p>
            <a:pPr indent="-342900" lvl="0" marL="457200" marR="0" rtl="0" algn="l">
              <a:lnSpc>
                <a:spcPct val="100000"/>
              </a:lnSpc>
              <a:spcBef>
                <a:spcPts val="0"/>
              </a:spcBef>
              <a:spcAft>
                <a:spcPts val="0"/>
              </a:spcAft>
              <a:buClr>
                <a:schemeClr val="dk1"/>
              </a:buClr>
              <a:buSzPts val="1800"/>
              <a:buFont typeface="Maven Pro"/>
              <a:buChar char="●"/>
            </a:pPr>
            <a:r>
              <a:rPr b="1" lang="en" sz="1800">
                <a:solidFill>
                  <a:schemeClr val="dk1"/>
                </a:solidFill>
                <a:latin typeface="Maven Pro"/>
                <a:ea typeface="Maven Pro"/>
                <a:cs typeface="Maven Pro"/>
                <a:sym typeface="Maven Pro"/>
              </a:rPr>
              <a:t>The General Education Limited Assignment Teaching Permit (GELAP)</a:t>
            </a:r>
            <a:endParaRPr b="1" sz="1800">
              <a:solidFill>
                <a:schemeClr val="dk1"/>
              </a:solidFill>
              <a:latin typeface="Maven Pro"/>
              <a:ea typeface="Maven Pro"/>
              <a:cs typeface="Maven Pro"/>
              <a:sym typeface="Maven Pro"/>
            </a:endParaRPr>
          </a:p>
          <a:p>
            <a:pPr indent="0" lvl="0" marL="0" marR="0" rtl="0" algn="l">
              <a:lnSpc>
                <a:spcPct val="100000"/>
              </a:lnSpc>
              <a:spcBef>
                <a:spcPts val="0"/>
              </a:spcBef>
              <a:spcAft>
                <a:spcPts val="0"/>
              </a:spcAft>
              <a:buNone/>
            </a:pPr>
            <a:r>
              <a:t/>
            </a:r>
            <a:endParaRPr b="1" sz="1000">
              <a:solidFill>
                <a:schemeClr val="dk1"/>
              </a:solidFill>
              <a:latin typeface="Maven Pro"/>
              <a:ea typeface="Maven Pro"/>
              <a:cs typeface="Maven Pro"/>
              <a:sym typeface="Maven Pro"/>
            </a:endParaRPr>
          </a:p>
          <a:p>
            <a:pPr indent="-342900" lvl="0" marL="457200" marR="0" rtl="0" algn="l">
              <a:lnSpc>
                <a:spcPct val="100000"/>
              </a:lnSpc>
              <a:spcBef>
                <a:spcPts val="0"/>
              </a:spcBef>
              <a:spcAft>
                <a:spcPts val="0"/>
              </a:spcAft>
              <a:buClr>
                <a:schemeClr val="dk1"/>
              </a:buClr>
              <a:buSzPts val="1800"/>
              <a:buFont typeface="Maven Pro"/>
              <a:buChar char="●"/>
            </a:pPr>
            <a:r>
              <a:rPr b="1" lang="en" sz="1800">
                <a:solidFill>
                  <a:schemeClr val="dk1"/>
                </a:solidFill>
                <a:latin typeface="Maven Pro"/>
                <a:ea typeface="Maven Pro"/>
                <a:cs typeface="Maven Pro"/>
                <a:sym typeface="Maven Pro"/>
              </a:rPr>
              <a:t>Question and Answers (Q &amp; A)</a:t>
            </a:r>
            <a:endParaRPr b="1">
              <a:solidFill>
                <a:schemeClr val="dk1"/>
              </a:solidFill>
              <a:latin typeface="Maven Pro"/>
              <a:ea typeface="Maven Pro"/>
              <a:cs typeface="Maven Pro"/>
              <a:sym typeface="Maven Pro"/>
            </a:endParaRPr>
          </a:p>
        </p:txBody>
      </p:sp>
      <p:sp>
        <p:nvSpPr>
          <p:cNvPr id="285" name="Shape 28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sz="900">
                <a:latin typeface="Nunito"/>
                <a:ea typeface="Nunito"/>
                <a:cs typeface="Nunito"/>
                <a:sym typeface="Nunito"/>
              </a:rPr>
              <a:t>‹#›</a:t>
            </a:fld>
            <a:endParaRPr sz="900">
              <a:latin typeface="Nunito"/>
              <a:ea typeface="Nunito"/>
              <a:cs typeface="Nunito"/>
              <a:sym typeface="Nuni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Shape 425"/>
          <p:cNvSpPr txBox="1"/>
          <p:nvPr>
            <p:ph type="title"/>
          </p:nvPr>
        </p:nvSpPr>
        <p:spPr>
          <a:xfrm>
            <a:off x="1303800" y="598575"/>
            <a:ext cx="7030500" cy="999300"/>
          </a:xfrm>
          <a:prstGeom prst="rect">
            <a:avLst/>
          </a:prstGeom>
          <a:solidFill>
            <a:srgbClr val="93C47D"/>
          </a:solidFill>
        </p:spPr>
        <p:txBody>
          <a:bodyPr anchorCtr="0" anchor="t" bIns="91425" lIns="91425" spcFirstLastPara="1" rIns="91425" wrap="square" tIns="91425">
            <a:noAutofit/>
          </a:bodyPr>
          <a:lstStyle/>
          <a:p>
            <a:pPr indent="0" lvl="0" marL="0" rtl="0">
              <a:spcBef>
                <a:spcPts val="0"/>
              </a:spcBef>
              <a:spcAft>
                <a:spcPts val="0"/>
              </a:spcAft>
              <a:buNone/>
            </a:pPr>
            <a:r>
              <a:rPr lang="en" sz="2500"/>
              <a:t>The Coursework Pathway to add an Authorization (College Units)</a:t>
            </a:r>
            <a:endParaRPr sz="1800"/>
          </a:p>
        </p:txBody>
      </p:sp>
      <p:sp>
        <p:nvSpPr>
          <p:cNvPr id="426" name="Shape 42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sz="900">
                <a:latin typeface="Nunito"/>
                <a:ea typeface="Nunito"/>
                <a:cs typeface="Nunito"/>
                <a:sym typeface="Nunito"/>
              </a:rPr>
              <a:t>‹#›</a:t>
            </a:fld>
            <a:endParaRPr sz="900">
              <a:latin typeface="Nunito"/>
              <a:ea typeface="Nunito"/>
              <a:cs typeface="Nunito"/>
              <a:sym typeface="Nunito"/>
            </a:endParaRPr>
          </a:p>
        </p:txBody>
      </p:sp>
      <p:sp>
        <p:nvSpPr>
          <p:cNvPr id="427" name="Shape 427"/>
          <p:cNvSpPr txBox="1"/>
          <p:nvPr/>
        </p:nvSpPr>
        <p:spPr>
          <a:xfrm>
            <a:off x="415550" y="1717725"/>
            <a:ext cx="8584200" cy="3071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chemeClr val="dk2"/>
                </a:solidFill>
                <a:latin typeface="Maven Pro"/>
                <a:ea typeface="Maven Pro"/>
                <a:cs typeface="Maven Pro"/>
                <a:sym typeface="Maven Pro"/>
              </a:rPr>
              <a:t>You can also choose to apply for a Specific Subject Matter Authorization instead of a Supplementary Authorization. The key differences:</a:t>
            </a:r>
            <a:endParaRPr b="1" sz="1800">
              <a:solidFill>
                <a:schemeClr val="dk2"/>
              </a:solidFill>
              <a:latin typeface="Maven Pro"/>
              <a:ea typeface="Maven Pro"/>
              <a:cs typeface="Maven Pro"/>
              <a:sym typeface="Maven Pro"/>
            </a:endParaRPr>
          </a:p>
          <a:p>
            <a:pPr indent="0" lvl="0" marL="0">
              <a:spcBef>
                <a:spcPts val="0"/>
              </a:spcBef>
              <a:spcAft>
                <a:spcPts val="0"/>
              </a:spcAft>
              <a:buNone/>
            </a:pPr>
            <a:r>
              <a:t/>
            </a:r>
            <a:endParaRPr b="1" sz="1800">
              <a:solidFill>
                <a:schemeClr val="dk2"/>
              </a:solidFill>
              <a:latin typeface="Maven Pro"/>
              <a:ea typeface="Maven Pro"/>
              <a:cs typeface="Maven Pro"/>
              <a:sym typeface="Maven Pro"/>
            </a:endParaRPr>
          </a:p>
          <a:p>
            <a:pPr indent="-342900" lvl="0" marL="457200" rtl="0">
              <a:spcBef>
                <a:spcPts val="0"/>
              </a:spcBef>
              <a:spcAft>
                <a:spcPts val="0"/>
              </a:spcAft>
              <a:buClr>
                <a:schemeClr val="dk2"/>
              </a:buClr>
              <a:buSzPts val="1800"/>
              <a:buFont typeface="Maven Pro"/>
              <a:buChar char="●"/>
            </a:pPr>
            <a:r>
              <a:rPr b="1" lang="en" sz="1800">
                <a:solidFill>
                  <a:schemeClr val="dk2"/>
                </a:solidFill>
                <a:latin typeface="Maven Pro"/>
                <a:ea typeface="Maven Pro"/>
                <a:cs typeface="Maven Pro"/>
                <a:sym typeface="Maven Pro"/>
              </a:rPr>
              <a:t>You must either have a degree major or have taken 32 or more semester units in the specific subject area you want to apply for</a:t>
            </a:r>
            <a:endParaRPr b="1" sz="1800">
              <a:solidFill>
                <a:schemeClr val="dk2"/>
              </a:solidFill>
              <a:latin typeface="Maven Pro"/>
              <a:ea typeface="Maven Pro"/>
              <a:cs typeface="Maven Pro"/>
              <a:sym typeface="Maven Pro"/>
            </a:endParaRPr>
          </a:p>
          <a:p>
            <a:pPr indent="0" lvl="0" marL="0" rtl="0">
              <a:spcBef>
                <a:spcPts val="0"/>
              </a:spcBef>
              <a:spcAft>
                <a:spcPts val="0"/>
              </a:spcAft>
              <a:buNone/>
            </a:pPr>
            <a:r>
              <a:t/>
            </a:r>
            <a:endParaRPr b="1" sz="1800">
              <a:solidFill>
                <a:schemeClr val="dk2"/>
              </a:solidFill>
              <a:latin typeface="Maven Pro"/>
              <a:ea typeface="Maven Pro"/>
              <a:cs typeface="Maven Pro"/>
              <a:sym typeface="Maven Pro"/>
            </a:endParaRPr>
          </a:p>
          <a:p>
            <a:pPr indent="-342900" lvl="0" marL="457200" rtl="0">
              <a:spcBef>
                <a:spcPts val="0"/>
              </a:spcBef>
              <a:spcAft>
                <a:spcPts val="0"/>
              </a:spcAft>
              <a:buClr>
                <a:schemeClr val="dk2"/>
              </a:buClr>
              <a:buSzPts val="1800"/>
              <a:buFont typeface="Maven Pro"/>
              <a:buChar char="●"/>
            </a:pPr>
            <a:r>
              <a:rPr b="1" lang="en" sz="1800">
                <a:solidFill>
                  <a:schemeClr val="dk2"/>
                </a:solidFill>
                <a:latin typeface="Maven Pro"/>
                <a:ea typeface="Maven Pro"/>
                <a:cs typeface="Maven Pro"/>
                <a:sym typeface="Maven Pro"/>
              </a:rPr>
              <a:t>You are then authorized to teach in any grade K-12</a:t>
            </a:r>
            <a:endParaRPr b="1" sz="1800">
              <a:solidFill>
                <a:schemeClr val="dk2"/>
              </a:solidFill>
              <a:latin typeface="Maven Pro"/>
              <a:ea typeface="Maven Pro"/>
              <a:cs typeface="Maven Pro"/>
              <a:sym typeface="Maven Pro"/>
            </a:endParaRPr>
          </a:p>
          <a:p>
            <a:pPr indent="0" lvl="0" marL="0" rtl="0">
              <a:spcBef>
                <a:spcPts val="0"/>
              </a:spcBef>
              <a:spcAft>
                <a:spcPts val="0"/>
              </a:spcAft>
              <a:buNone/>
            </a:pPr>
            <a:r>
              <a:t/>
            </a:r>
            <a:endParaRPr b="1" sz="1800">
              <a:solidFill>
                <a:schemeClr val="dk2"/>
              </a:solidFill>
              <a:latin typeface="Maven Pro"/>
              <a:ea typeface="Maven Pro"/>
              <a:cs typeface="Maven Pro"/>
              <a:sym typeface="Maven Pro"/>
            </a:endParaRPr>
          </a:p>
          <a:p>
            <a:pPr indent="0" lvl="0" marL="0" rtl="0">
              <a:spcBef>
                <a:spcPts val="0"/>
              </a:spcBef>
              <a:spcAft>
                <a:spcPts val="0"/>
              </a:spcAft>
              <a:buNone/>
            </a:pPr>
            <a:r>
              <a:rPr b="1" i="1" lang="en" sz="1800">
                <a:solidFill>
                  <a:schemeClr val="dk2"/>
                </a:solidFill>
                <a:latin typeface="Maven Pro"/>
                <a:ea typeface="Maven Pro"/>
                <a:cs typeface="Maven Pro"/>
                <a:sym typeface="Maven Pro"/>
              </a:rPr>
              <a:t>** It is recommended that you approve all coursework with HR beforehand so you are assured the credits will count towards your authorization</a:t>
            </a:r>
            <a:endParaRPr b="1" i="1" sz="1800">
              <a:solidFill>
                <a:schemeClr val="dk2"/>
              </a:solidFill>
              <a:latin typeface="Maven Pro"/>
              <a:ea typeface="Maven Pro"/>
              <a:cs typeface="Maven Pro"/>
              <a:sym typeface="Maven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Shape 432"/>
          <p:cNvSpPr txBox="1"/>
          <p:nvPr>
            <p:ph type="title"/>
          </p:nvPr>
        </p:nvSpPr>
        <p:spPr>
          <a:xfrm>
            <a:off x="2409825" y="90575"/>
            <a:ext cx="5448300" cy="49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Hiring Hierarchy for Teachers in CA</a:t>
            </a:r>
            <a:endParaRPr sz="2400"/>
          </a:p>
          <a:p>
            <a:pPr indent="0" lvl="0" marL="0" marR="0" rtl="0" algn="l">
              <a:lnSpc>
                <a:spcPct val="100000"/>
              </a:lnSpc>
              <a:spcBef>
                <a:spcPts val="0"/>
              </a:spcBef>
              <a:spcAft>
                <a:spcPts val="0"/>
              </a:spcAft>
              <a:buClr>
                <a:srgbClr val="000000"/>
              </a:buClr>
              <a:buSzPts val="1100"/>
              <a:buFont typeface="Arial"/>
              <a:buNone/>
            </a:pPr>
            <a:r>
              <a:t/>
            </a:r>
            <a:endParaRPr sz="2400" u="sng"/>
          </a:p>
          <a:p>
            <a:pPr indent="0" lvl="0" marL="0" rtl="0">
              <a:spcBef>
                <a:spcPts val="0"/>
              </a:spcBef>
              <a:spcAft>
                <a:spcPts val="0"/>
              </a:spcAft>
              <a:buNone/>
            </a:pPr>
            <a:r>
              <a:t/>
            </a:r>
            <a:endParaRPr sz="2400" u="sng"/>
          </a:p>
        </p:txBody>
      </p:sp>
      <p:sp>
        <p:nvSpPr>
          <p:cNvPr id="433" name="Shape 43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sz="900">
                <a:latin typeface="Nunito"/>
                <a:ea typeface="Nunito"/>
                <a:cs typeface="Nunito"/>
                <a:sym typeface="Nunito"/>
              </a:rPr>
              <a:t>‹#›</a:t>
            </a:fld>
            <a:endParaRPr sz="900">
              <a:latin typeface="Nunito"/>
              <a:ea typeface="Nunito"/>
              <a:cs typeface="Nunito"/>
              <a:sym typeface="Nunito"/>
            </a:endParaRPr>
          </a:p>
        </p:txBody>
      </p:sp>
      <p:pic>
        <p:nvPicPr>
          <p:cNvPr id="434" name="Shape 434"/>
          <p:cNvPicPr preferRelativeResize="0"/>
          <p:nvPr/>
        </p:nvPicPr>
        <p:blipFill rotWithShape="1">
          <a:blip r:embed="rId3">
            <a:alphaModFix/>
          </a:blip>
          <a:srcRect b="0" l="0" r="0" t="26921"/>
          <a:stretch/>
        </p:blipFill>
        <p:spPr>
          <a:xfrm>
            <a:off x="2305050" y="539450"/>
            <a:ext cx="5800725" cy="4197526"/>
          </a:xfrm>
          <a:prstGeom prst="rect">
            <a:avLst/>
          </a:prstGeom>
          <a:noFill/>
          <a:ln>
            <a:noFill/>
          </a:ln>
        </p:spPr>
      </p:pic>
      <p:sp>
        <p:nvSpPr>
          <p:cNvPr id="435" name="Shape 435"/>
          <p:cNvSpPr/>
          <p:nvPr/>
        </p:nvSpPr>
        <p:spPr>
          <a:xfrm>
            <a:off x="2505075" y="2807975"/>
            <a:ext cx="5257800" cy="498000"/>
          </a:xfrm>
          <a:prstGeom prst="rect">
            <a:avLst/>
          </a:prstGeom>
          <a:noFill/>
          <a:ln cap="flat" cmpd="sng" w="38100">
            <a:solidFill>
              <a:srgbClr val="FFFF00"/>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6" name="Shape 436"/>
          <p:cNvSpPr/>
          <p:nvPr/>
        </p:nvSpPr>
        <p:spPr>
          <a:xfrm>
            <a:off x="2466975" y="3950975"/>
            <a:ext cx="5391300" cy="838200"/>
          </a:xfrm>
          <a:prstGeom prst="rect">
            <a:avLst/>
          </a:prstGeom>
          <a:noFill/>
          <a:ln cap="flat" cmpd="sng" w="38100">
            <a:solidFill>
              <a:srgbClr val="FF0000"/>
            </a:solidFill>
            <a:prstDash val="solid"/>
            <a:round/>
            <a:headEnd len="med" w="med" type="none"/>
            <a:tailEnd len="med" w="med"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37" name="Shape 437"/>
          <p:cNvSpPr/>
          <p:nvPr/>
        </p:nvSpPr>
        <p:spPr>
          <a:xfrm>
            <a:off x="1640175" y="2896175"/>
            <a:ext cx="864900" cy="3216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Shape 442"/>
          <p:cNvSpPr txBox="1"/>
          <p:nvPr>
            <p:ph type="title"/>
          </p:nvPr>
        </p:nvSpPr>
        <p:spPr>
          <a:xfrm>
            <a:off x="1341950" y="445025"/>
            <a:ext cx="7341000" cy="901200"/>
          </a:xfrm>
          <a:prstGeom prst="rect">
            <a:avLst/>
          </a:prstGeom>
          <a:solidFill>
            <a:srgbClr val="C9DAF8"/>
          </a:solidFill>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2200"/>
              <a:t>(GELAP) </a:t>
            </a:r>
            <a:r>
              <a:rPr b="1" lang="en" sz="2200"/>
              <a:t>General Education </a:t>
            </a:r>
            <a:endParaRPr b="1" sz="2200"/>
          </a:p>
          <a:p>
            <a:pPr indent="0" lvl="0" marL="0" rtl="0">
              <a:spcBef>
                <a:spcPts val="0"/>
              </a:spcBef>
              <a:spcAft>
                <a:spcPts val="0"/>
              </a:spcAft>
              <a:buClr>
                <a:schemeClr val="dk1"/>
              </a:buClr>
              <a:buSzPts val="1100"/>
              <a:buFont typeface="Arial"/>
              <a:buNone/>
            </a:pPr>
            <a:r>
              <a:rPr b="1" lang="en" sz="2200"/>
              <a:t>Limited Assignment Teaching Permit </a:t>
            </a:r>
            <a:endParaRPr b="1" sz="2200"/>
          </a:p>
          <a:p>
            <a:pPr indent="0" lvl="0" marL="0" rtl="0">
              <a:spcBef>
                <a:spcPts val="0"/>
              </a:spcBef>
              <a:spcAft>
                <a:spcPts val="0"/>
              </a:spcAft>
              <a:buNone/>
            </a:pPr>
            <a:r>
              <a:t/>
            </a:r>
            <a:endParaRPr sz="1800"/>
          </a:p>
        </p:txBody>
      </p:sp>
      <p:sp>
        <p:nvSpPr>
          <p:cNvPr id="443" name="Shape 44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sz="900">
                <a:latin typeface="Nunito"/>
                <a:ea typeface="Nunito"/>
                <a:cs typeface="Nunito"/>
                <a:sym typeface="Nunito"/>
              </a:rPr>
              <a:t>‹#›</a:t>
            </a:fld>
            <a:endParaRPr sz="900">
              <a:latin typeface="Nunito"/>
              <a:ea typeface="Nunito"/>
              <a:cs typeface="Nunito"/>
              <a:sym typeface="Nunito"/>
            </a:endParaRPr>
          </a:p>
        </p:txBody>
      </p:sp>
      <p:sp>
        <p:nvSpPr>
          <p:cNvPr id="444" name="Shape 444"/>
          <p:cNvSpPr txBox="1"/>
          <p:nvPr/>
        </p:nvSpPr>
        <p:spPr>
          <a:xfrm>
            <a:off x="481200" y="1416300"/>
            <a:ext cx="8447700" cy="3565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800">
                <a:solidFill>
                  <a:schemeClr val="dk2"/>
                </a:solidFill>
                <a:latin typeface="Maven Pro"/>
                <a:ea typeface="Maven Pro"/>
                <a:cs typeface="Maven Pro"/>
                <a:sym typeface="Maven Pro"/>
              </a:rPr>
              <a:t>A GELAP permit is issued for teachers who are working towards an added authorization in a subject area that they do not currently have. It is valid for one year, and may be re-issued twice in a subject area.</a:t>
            </a:r>
            <a:endParaRPr b="1" sz="1800">
              <a:solidFill>
                <a:schemeClr val="dk2"/>
              </a:solidFill>
              <a:latin typeface="Maven Pro"/>
              <a:ea typeface="Maven Pro"/>
              <a:cs typeface="Maven Pro"/>
              <a:sym typeface="Maven Pro"/>
            </a:endParaRPr>
          </a:p>
          <a:p>
            <a:pPr indent="0" lvl="0" marL="0" rtl="0">
              <a:spcBef>
                <a:spcPts val="0"/>
              </a:spcBef>
              <a:spcAft>
                <a:spcPts val="0"/>
              </a:spcAft>
              <a:buNone/>
            </a:pPr>
            <a:r>
              <a:t/>
            </a:r>
            <a:endParaRPr b="1" sz="1800">
              <a:solidFill>
                <a:schemeClr val="dk2"/>
              </a:solidFill>
              <a:latin typeface="Maven Pro"/>
              <a:ea typeface="Maven Pro"/>
              <a:cs typeface="Maven Pro"/>
              <a:sym typeface="Maven Pro"/>
            </a:endParaRPr>
          </a:p>
          <a:p>
            <a:pPr indent="0" lvl="0" marL="0" rtl="0">
              <a:spcBef>
                <a:spcPts val="0"/>
              </a:spcBef>
              <a:spcAft>
                <a:spcPts val="0"/>
              </a:spcAft>
              <a:buNone/>
            </a:pPr>
            <a:r>
              <a:rPr b="1" lang="en" sz="1800">
                <a:solidFill>
                  <a:schemeClr val="dk2"/>
                </a:solidFill>
                <a:latin typeface="Maven Pro"/>
                <a:ea typeface="Maven Pro"/>
                <a:cs typeface="Maven Pro"/>
                <a:sym typeface="Maven Pro"/>
              </a:rPr>
              <a:t>The relevant &amp; available subjects for the GELAP are: </a:t>
            </a:r>
            <a:endParaRPr b="1" sz="1800">
              <a:solidFill>
                <a:schemeClr val="dk2"/>
              </a:solidFill>
              <a:latin typeface="Maven Pro"/>
              <a:ea typeface="Maven Pro"/>
              <a:cs typeface="Maven Pro"/>
              <a:sym typeface="Maven Pro"/>
            </a:endParaRPr>
          </a:p>
          <a:p>
            <a:pPr indent="-342900" lvl="0" marL="914400" rtl="0">
              <a:spcBef>
                <a:spcPts val="0"/>
              </a:spcBef>
              <a:spcAft>
                <a:spcPts val="0"/>
              </a:spcAft>
              <a:buClr>
                <a:schemeClr val="dk2"/>
              </a:buClr>
              <a:buSzPts val="1800"/>
              <a:buFont typeface="Maven Pro"/>
              <a:buChar char="●"/>
            </a:pPr>
            <a:r>
              <a:rPr b="1" lang="en" sz="1800">
                <a:solidFill>
                  <a:schemeClr val="dk2"/>
                </a:solidFill>
                <a:latin typeface="Maven Pro"/>
                <a:ea typeface="Maven Pro"/>
                <a:cs typeface="Maven Pro"/>
                <a:sym typeface="Maven Pro"/>
              </a:rPr>
              <a:t>Physical Education</a:t>
            </a:r>
            <a:endParaRPr b="1" sz="1800">
              <a:solidFill>
                <a:schemeClr val="dk2"/>
              </a:solidFill>
              <a:latin typeface="Maven Pro"/>
              <a:ea typeface="Maven Pro"/>
              <a:cs typeface="Maven Pro"/>
              <a:sym typeface="Maven Pro"/>
            </a:endParaRPr>
          </a:p>
          <a:p>
            <a:pPr indent="-342900" lvl="0" marL="914400" rtl="0">
              <a:spcBef>
                <a:spcPts val="0"/>
              </a:spcBef>
              <a:spcAft>
                <a:spcPts val="0"/>
              </a:spcAft>
              <a:buClr>
                <a:schemeClr val="dk2"/>
              </a:buClr>
              <a:buSzPts val="1800"/>
              <a:buFont typeface="Maven Pro"/>
              <a:buChar char="●"/>
            </a:pPr>
            <a:r>
              <a:rPr b="1" lang="en" sz="1800">
                <a:solidFill>
                  <a:schemeClr val="dk2"/>
                </a:solidFill>
                <a:latin typeface="Maven Pro"/>
                <a:ea typeface="Maven Pro"/>
                <a:cs typeface="Maven Pro"/>
                <a:sym typeface="Maven Pro"/>
              </a:rPr>
              <a:t>Foundational-Level General Science </a:t>
            </a:r>
            <a:endParaRPr b="1" sz="1800">
              <a:solidFill>
                <a:schemeClr val="dk2"/>
              </a:solidFill>
              <a:latin typeface="Maven Pro"/>
              <a:ea typeface="Maven Pro"/>
              <a:cs typeface="Maven Pro"/>
              <a:sym typeface="Maven Pro"/>
            </a:endParaRPr>
          </a:p>
          <a:p>
            <a:pPr indent="-342900" lvl="0" marL="914400" rtl="0">
              <a:spcBef>
                <a:spcPts val="0"/>
              </a:spcBef>
              <a:spcAft>
                <a:spcPts val="0"/>
              </a:spcAft>
              <a:buClr>
                <a:schemeClr val="dk2"/>
              </a:buClr>
              <a:buSzPts val="1800"/>
              <a:buFont typeface="Maven Pro"/>
              <a:buChar char="●"/>
            </a:pPr>
            <a:r>
              <a:rPr b="1" lang="en" sz="1800">
                <a:solidFill>
                  <a:schemeClr val="dk2"/>
                </a:solidFill>
                <a:latin typeface="Maven Pro"/>
                <a:ea typeface="Maven Pro"/>
                <a:cs typeface="Maven Pro"/>
                <a:sym typeface="Maven Pro"/>
              </a:rPr>
              <a:t>Science: Biological Sciences </a:t>
            </a:r>
            <a:endParaRPr b="1" sz="1800">
              <a:solidFill>
                <a:schemeClr val="dk2"/>
              </a:solidFill>
              <a:latin typeface="Maven Pro"/>
              <a:ea typeface="Maven Pro"/>
              <a:cs typeface="Maven Pro"/>
              <a:sym typeface="Maven Pro"/>
            </a:endParaRPr>
          </a:p>
          <a:p>
            <a:pPr indent="-342900" lvl="0" marL="914400" rtl="0">
              <a:spcBef>
                <a:spcPts val="0"/>
              </a:spcBef>
              <a:spcAft>
                <a:spcPts val="0"/>
              </a:spcAft>
              <a:buClr>
                <a:schemeClr val="dk2"/>
              </a:buClr>
              <a:buSzPts val="1800"/>
              <a:buFont typeface="Maven Pro"/>
              <a:buChar char="●"/>
            </a:pPr>
            <a:r>
              <a:rPr b="1" lang="en" sz="1800">
                <a:solidFill>
                  <a:schemeClr val="dk2"/>
                </a:solidFill>
                <a:latin typeface="Maven Pro"/>
                <a:ea typeface="Maven Pro"/>
                <a:cs typeface="Maven Pro"/>
                <a:sym typeface="Maven Pro"/>
              </a:rPr>
              <a:t>Science: Chemistry </a:t>
            </a:r>
            <a:endParaRPr b="1" sz="1800">
              <a:solidFill>
                <a:schemeClr val="dk2"/>
              </a:solidFill>
              <a:latin typeface="Maven Pro"/>
              <a:ea typeface="Maven Pro"/>
              <a:cs typeface="Maven Pro"/>
              <a:sym typeface="Maven Pro"/>
            </a:endParaRPr>
          </a:p>
          <a:p>
            <a:pPr indent="-342900" lvl="0" marL="914400" rtl="0">
              <a:spcBef>
                <a:spcPts val="0"/>
              </a:spcBef>
              <a:spcAft>
                <a:spcPts val="0"/>
              </a:spcAft>
              <a:buClr>
                <a:schemeClr val="dk2"/>
              </a:buClr>
              <a:buSzPts val="1800"/>
              <a:buFont typeface="Maven Pro"/>
              <a:buChar char="●"/>
            </a:pPr>
            <a:r>
              <a:rPr b="1" lang="en" sz="1800">
                <a:solidFill>
                  <a:schemeClr val="dk2"/>
                </a:solidFill>
                <a:latin typeface="Maven Pro"/>
                <a:ea typeface="Maven Pro"/>
                <a:cs typeface="Maven Pro"/>
                <a:sym typeface="Maven Pro"/>
              </a:rPr>
              <a:t>Science: Geosciences </a:t>
            </a:r>
            <a:endParaRPr b="1" sz="1800">
              <a:solidFill>
                <a:schemeClr val="dk2"/>
              </a:solidFill>
              <a:latin typeface="Maven Pro"/>
              <a:ea typeface="Maven Pro"/>
              <a:cs typeface="Maven Pro"/>
              <a:sym typeface="Maven Pro"/>
            </a:endParaRPr>
          </a:p>
          <a:p>
            <a:pPr indent="-342900" lvl="0" marL="914400" rtl="0">
              <a:spcBef>
                <a:spcPts val="0"/>
              </a:spcBef>
              <a:spcAft>
                <a:spcPts val="0"/>
              </a:spcAft>
              <a:buClr>
                <a:schemeClr val="dk2"/>
              </a:buClr>
              <a:buSzPts val="1800"/>
              <a:buFont typeface="Maven Pro"/>
              <a:buChar char="●"/>
            </a:pPr>
            <a:r>
              <a:rPr b="1" lang="en" sz="1800">
                <a:solidFill>
                  <a:schemeClr val="dk2"/>
                </a:solidFill>
                <a:latin typeface="Maven Pro"/>
                <a:ea typeface="Maven Pro"/>
                <a:cs typeface="Maven Pro"/>
                <a:sym typeface="Maven Pro"/>
              </a:rPr>
              <a:t>Science: Physics </a:t>
            </a:r>
            <a:endParaRPr b="1" sz="1800">
              <a:solidFill>
                <a:schemeClr val="dk2"/>
              </a:solidFill>
              <a:latin typeface="Maven Pro"/>
              <a:ea typeface="Maven Pro"/>
              <a:cs typeface="Maven Pro"/>
              <a:sym typeface="Maven Pro"/>
            </a:endParaRPr>
          </a:p>
          <a:p>
            <a:pPr indent="0" lvl="0" marL="0">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Shape 44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sz="900">
                <a:latin typeface="Nunito"/>
                <a:ea typeface="Nunito"/>
                <a:cs typeface="Nunito"/>
                <a:sym typeface="Nunito"/>
              </a:rPr>
              <a:t>‹#›</a:t>
            </a:fld>
            <a:endParaRPr sz="900">
              <a:latin typeface="Nunito"/>
              <a:ea typeface="Nunito"/>
              <a:cs typeface="Nunito"/>
              <a:sym typeface="Nunito"/>
            </a:endParaRPr>
          </a:p>
        </p:txBody>
      </p:sp>
      <p:sp>
        <p:nvSpPr>
          <p:cNvPr id="450" name="Shape 450"/>
          <p:cNvSpPr txBox="1"/>
          <p:nvPr/>
        </p:nvSpPr>
        <p:spPr>
          <a:xfrm>
            <a:off x="332100" y="1421975"/>
            <a:ext cx="8479800" cy="3315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800">
                <a:solidFill>
                  <a:schemeClr val="dk2"/>
                </a:solidFill>
                <a:latin typeface="Maven Pro"/>
                <a:ea typeface="Maven Pro"/>
                <a:cs typeface="Maven Pro"/>
                <a:sym typeface="Maven Pro"/>
              </a:rPr>
              <a:t>To </a:t>
            </a:r>
            <a:r>
              <a:rPr b="1" lang="en" sz="1800">
                <a:solidFill>
                  <a:srgbClr val="6AA84F"/>
                </a:solidFill>
                <a:latin typeface="Maven Pro"/>
                <a:ea typeface="Maven Pro"/>
                <a:cs typeface="Maven Pro"/>
                <a:sym typeface="Maven Pro"/>
              </a:rPr>
              <a:t>GET</a:t>
            </a:r>
            <a:r>
              <a:rPr b="1" lang="en" sz="1800">
                <a:solidFill>
                  <a:schemeClr val="dk2"/>
                </a:solidFill>
                <a:latin typeface="Maven Pro"/>
                <a:ea typeface="Maven Pro"/>
                <a:cs typeface="Maven Pro"/>
                <a:sym typeface="Maven Pro"/>
              </a:rPr>
              <a:t> a GELAP, a teacher must: </a:t>
            </a:r>
            <a:endParaRPr b="1" sz="1800">
              <a:solidFill>
                <a:schemeClr val="dk2"/>
              </a:solidFill>
              <a:latin typeface="Maven Pro"/>
              <a:ea typeface="Maven Pro"/>
              <a:cs typeface="Maven Pro"/>
              <a:sym typeface="Maven Pro"/>
            </a:endParaRPr>
          </a:p>
          <a:p>
            <a:pPr indent="0" lvl="0" marL="0" rtl="0">
              <a:spcBef>
                <a:spcPts val="0"/>
              </a:spcBef>
              <a:spcAft>
                <a:spcPts val="0"/>
              </a:spcAft>
              <a:buNone/>
            </a:pPr>
            <a:r>
              <a:t/>
            </a:r>
            <a:endParaRPr b="1" i="1" sz="1800">
              <a:solidFill>
                <a:schemeClr val="dk2"/>
              </a:solidFill>
              <a:latin typeface="Maven Pro"/>
              <a:ea typeface="Maven Pro"/>
              <a:cs typeface="Maven Pro"/>
              <a:sym typeface="Maven Pro"/>
            </a:endParaRPr>
          </a:p>
          <a:p>
            <a:pPr indent="-342900" lvl="0" marL="457200" rtl="0">
              <a:spcBef>
                <a:spcPts val="0"/>
              </a:spcBef>
              <a:spcAft>
                <a:spcPts val="0"/>
              </a:spcAft>
              <a:buClr>
                <a:schemeClr val="dk2"/>
              </a:buClr>
              <a:buSzPts val="1800"/>
              <a:buFont typeface="Maven Pro"/>
              <a:buAutoNum type="arabicPeriod"/>
            </a:pPr>
            <a:r>
              <a:rPr b="1" lang="en" sz="1800">
                <a:solidFill>
                  <a:schemeClr val="dk2"/>
                </a:solidFill>
                <a:latin typeface="Maven Pro"/>
                <a:ea typeface="Maven Pro"/>
                <a:cs typeface="Maven Pro"/>
                <a:sym typeface="Maven Pro"/>
              </a:rPr>
              <a:t>Be currently employed by the requesting district (the district needs to have a “Declaration of Need for Fully Qualified Educators” on file with CTC) and consent to teach in that district under the permit</a:t>
            </a:r>
            <a:endParaRPr b="1" sz="1800">
              <a:solidFill>
                <a:schemeClr val="dk2"/>
              </a:solidFill>
              <a:latin typeface="Maven Pro"/>
              <a:ea typeface="Maven Pro"/>
              <a:cs typeface="Maven Pro"/>
              <a:sym typeface="Maven Pro"/>
            </a:endParaRPr>
          </a:p>
          <a:p>
            <a:pPr indent="0" lvl="0" marL="0" rtl="0">
              <a:spcBef>
                <a:spcPts val="0"/>
              </a:spcBef>
              <a:spcAft>
                <a:spcPts val="0"/>
              </a:spcAft>
              <a:buNone/>
            </a:pPr>
            <a:r>
              <a:t/>
            </a:r>
            <a:endParaRPr b="1" sz="1800">
              <a:solidFill>
                <a:schemeClr val="dk2"/>
              </a:solidFill>
              <a:latin typeface="Maven Pro"/>
              <a:ea typeface="Maven Pro"/>
              <a:cs typeface="Maven Pro"/>
              <a:sym typeface="Maven Pro"/>
            </a:endParaRPr>
          </a:p>
          <a:p>
            <a:pPr indent="-342900" lvl="0" marL="457200" rtl="0">
              <a:spcBef>
                <a:spcPts val="0"/>
              </a:spcBef>
              <a:spcAft>
                <a:spcPts val="0"/>
              </a:spcAft>
              <a:buClr>
                <a:schemeClr val="dk2"/>
              </a:buClr>
              <a:buSzPts val="1800"/>
              <a:buFont typeface="Maven Pro"/>
              <a:buAutoNum type="arabicPeriod"/>
            </a:pPr>
            <a:r>
              <a:rPr b="1" lang="en" sz="1800">
                <a:solidFill>
                  <a:schemeClr val="dk2"/>
                </a:solidFill>
                <a:latin typeface="Maven Pro"/>
                <a:ea typeface="Maven Pro"/>
                <a:cs typeface="Maven Pro"/>
                <a:sym typeface="Maven Pro"/>
              </a:rPr>
              <a:t>Already hold a valid California general education teaching credential </a:t>
            </a:r>
            <a:endParaRPr b="1" sz="1800">
              <a:solidFill>
                <a:schemeClr val="dk2"/>
              </a:solidFill>
              <a:latin typeface="Maven Pro"/>
              <a:ea typeface="Maven Pro"/>
              <a:cs typeface="Maven Pro"/>
              <a:sym typeface="Maven Pro"/>
            </a:endParaRPr>
          </a:p>
          <a:p>
            <a:pPr indent="0" lvl="0" marL="0" rtl="0">
              <a:spcBef>
                <a:spcPts val="0"/>
              </a:spcBef>
              <a:spcAft>
                <a:spcPts val="0"/>
              </a:spcAft>
              <a:buNone/>
            </a:pPr>
            <a:r>
              <a:t/>
            </a:r>
            <a:endParaRPr b="1" sz="1800">
              <a:solidFill>
                <a:schemeClr val="dk2"/>
              </a:solidFill>
              <a:latin typeface="Maven Pro"/>
              <a:ea typeface="Maven Pro"/>
              <a:cs typeface="Maven Pro"/>
              <a:sym typeface="Maven Pro"/>
            </a:endParaRPr>
          </a:p>
          <a:p>
            <a:pPr indent="-342900" lvl="0" marL="457200" rtl="0">
              <a:spcBef>
                <a:spcPts val="0"/>
              </a:spcBef>
              <a:spcAft>
                <a:spcPts val="0"/>
              </a:spcAft>
              <a:buClr>
                <a:schemeClr val="dk2"/>
              </a:buClr>
              <a:buSzPts val="1800"/>
              <a:buFont typeface="Maven Pro"/>
              <a:buAutoNum type="arabicPeriod"/>
            </a:pPr>
            <a:r>
              <a:rPr b="1" lang="en" sz="1800">
                <a:solidFill>
                  <a:schemeClr val="dk2"/>
                </a:solidFill>
                <a:latin typeface="Maven Pro"/>
                <a:ea typeface="Maven Pro"/>
                <a:cs typeface="Maven Pro"/>
                <a:sym typeface="Maven Pro"/>
              </a:rPr>
              <a:t>Be assigned an experienced educator in that subject area</a:t>
            </a:r>
            <a:endParaRPr b="1" sz="1800">
              <a:solidFill>
                <a:schemeClr val="dk2"/>
              </a:solidFill>
              <a:latin typeface="Maven Pro"/>
              <a:ea typeface="Maven Pro"/>
              <a:cs typeface="Maven Pro"/>
              <a:sym typeface="Maven Pro"/>
            </a:endParaRPr>
          </a:p>
          <a:p>
            <a:pPr indent="0" lvl="0" marL="0">
              <a:spcBef>
                <a:spcPts val="0"/>
              </a:spcBef>
              <a:spcAft>
                <a:spcPts val="0"/>
              </a:spcAft>
              <a:buNone/>
            </a:pPr>
            <a:r>
              <a:t/>
            </a:r>
            <a:endParaRPr/>
          </a:p>
        </p:txBody>
      </p:sp>
      <p:sp>
        <p:nvSpPr>
          <p:cNvPr id="451" name="Shape 451"/>
          <p:cNvSpPr txBox="1"/>
          <p:nvPr>
            <p:ph type="title"/>
          </p:nvPr>
        </p:nvSpPr>
        <p:spPr>
          <a:xfrm>
            <a:off x="1341950" y="445025"/>
            <a:ext cx="7341000" cy="901200"/>
          </a:xfrm>
          <a:prstGeom prst="rect">
            <a:avLst/>
          </a:prstGeom>
          <a:solidFill>
            <a:srgbClr val="C9DAF8"/>
          </a:solidFill>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2200"/>
              <a:t>(GELAP) </a:t>
            </a:r>
            <a:r>
              <a:rPr b="1" lang="en" sz="2200"/>
              <a:t>General Education </a:t>
            </a:r>
            <a:endParaRPr b="1" sz="2200"/>
          </a:p>
          <a:p>
            <a:pPr indent="0" lvl="0" marL="0" rtl="0">
              <a:spcBef>
                <a:spcPts val="0"/>
              </a:spcBef>
              <a:spcAft>
                <a:spcPts val="0"/>
              </a:spcAft>
              <a:buClr>
                <a:schemeClr val="dk1"/>
              </a:buClr>
              <a:buSzPts val="1100"/>
              <a:buFont typeface="Arial"/>
              <a:buNone/>
            </a:pPr>
            <a:r>
              <a:rPr b="1" lang="en" sz="2200"/>
              <a:t>Limited Assignment Teaching Permit </a:t>
            </a:r>
            <a:endParaRPr b="1" sz="2200"/>
          </a:p>
          <a:p>
            <a:pPr indent="0" lvl="0" marL="0" rtl="0">
              <a:spcBef>
                <a:spcPts val="0"/>
              </a:spcBef>
              <a:spcAft>
                <a:spcPts val="0"/>
              </a:spcAft>
              <a:buNone/>
            </a:pPr>
            <a:r>
              <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Shape 45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sz="900">
                <a:latin typeface="Nunito"/>
                <a:ea typeface="Nunito"/>
                <a:cs typeface="Nunito"/>
                <a:sym typeface="Nunito"/>
              </a:rPr>
              <a:t>‹#›</a:t>
            </a:fld>
            <a:endParaRPr sz="900">
              <a:latin typeface="Nunito"/>
              <a:ea typeface="Nunito"/>
              <a:cs typeface="Nunito"/>
              <a:sym typeface="Nunito"/>
            </a:endParaRPr>
          </a:p>
        </p:txBody>
      </p:sp>
      <p:sp>
        <p:nvSpPr>
          <p:cNvPr id="457" name="Shape 457"/>
          <p:cNvSpPr txBox="1"/>
          <p:nvPr/>
        </p:nvSpPr>
        <p:spPr>
          <a:xfrm>
            <a:off x="332100" y="1421975"/>
            <a:ext cx="8479800" cy="3315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800">
                <a:solidFill>
                  <a:schemeClr val="dk2"/>
                </a:solidFill>
                <a:latin typeface="Maven Pro"/>
                <a:ea typeface="Maven Pro"/>
                <a:cs typeface="Maven Pro"/>
                <a:sym typeface="Maven Pro"/>
              </a:rPr>
              <a:t>To </a:t>
            </a:r>
            <a:r>
              <a:rPr b="1" lang="en" sz="1800">
                <a:solidFill>
                  <a:srgbClr val="CC0000"/>
                </a:solidFill>
                <a:latin typeface="Maven Pro"/>
                <a:ea typeface="Maven Pro"/>
                <a:cs typeface="Maven Pro"/>
                <a:sym typeface="Maven Pro"/>
              </a:rPr>
              <a:t>RENEW</a:t>
            </a:r>
            <a:r>
              <a:rPr b="1" lang="en" sz="1800">
                <a:solidFill>
                  <a:schemeClr val="dk2"/>
                </a:solidFill>
                <a:latin typeface="Maven Pro"/>
                <a:ea typeface="Maven Pro"/>
                <a:cs typeface="Maven Pro"/>
                <a:sym typeface="Maven Pro"/>
              </a:rPr>
              <a:t> a GELAP after one/two years, a teacher must: </a:t>
            </a:r>
            <a:endParaRPr b="1" sz="1800">
              <a:solidFill>
                <a:schemeClr val="dk2"/>
              </a:solidFill>
              <a:latin typeface="Maven Pro"/>
              <a:ea typeface="Maven Pro"/>
              <a:cs typeface="Maven Pro"/>
              <a:sym typeface="Maven Pro"/>
            </a:endParaRPr>
          </a:p>
          <a:p>
            <a:pPr indent="0" lvl="0" marL="0" rtl="0">
              <a:spcBef>
                <a:spcPts val="0"/>
              </a:spcBef>
              <a:spcAft>
                <a:spcPts val="0"/>
              </a:spcAft>
              <a:buNone/>
            </a:pPr>
            <a:r>
              <a:t/>
            </a:r>
            <a:endParaRPr b="1" i="1" sz="1800">
              <a:solidFill>
                <a:schemeClr val="dk2"/>
              </a:solidFill>
              <a:latin typeface="Maven Pro"/>
              <a:ea typeface="Maven Pro"/>
              <a:cs typeface="Maven Pro"/>
              <a:sym typeface="Maven Pro"/>
            </a:endParaRPr>
          </a:p>
          <a:p>
            <a:pPr indent="-342900" lvl="0" marL="457200" rtl="0">
              <a:spcBef>
                <a:spcPts val="0"/>
              </a:spcBef>
              <a:spcAft>
                <a:spcPts val="0"/>
              </a:spcAft>
              <a:buClr>
                <a:schemeClr val="dk2"/>
              </a:buClr>
              <a:buSzPts val="1800"/>
              <a:buFont typeface="Maven Pro"/>
              <a:buAutoNum type="arabicPeriod"/>
            </a:pPr>
            <a:r>
              <a:rPr b="1" lang="en" sz="1800">
                <a:solidFill>
                  <a:schemeClr val="dk2"/>
                </a:solidFill>
                <a:latin typeface="Maven Pro"/>
                <a:ea typeface="Maven Pro"/>
                <a:cs typeface="Maven Pro"/>
                <a:sym typeface="Maven Pro"/>
              </a:rPr>
              <a:t>Satisfy all the conditions to get the initial GELAP . . . and . . . </a:t>
            </a:r>
            <a:endParaRPr b="1" sz="1800">
              <a:solidFill>
                <a:schemeClr val="dk2"/>
              </a:solidFill>
              <a:latin typeface="Maven Pro"/>
              <a:ea typeface="Maven Pro"/>
              <a:cs typeface="Maven Pro"/>
              <a:sym typeface="Maven Pro"/>
            </a:endParaRPr>
          </a:p>
          <a:p>
            <a:pPr indent="0" lvl="0" marL="0" rtl="0">
              <a:spcBef>
                <a:spcPts val="0"/>
              </a:spcBef>
              <a:spcAft>
                <a:spcPts val="0"/>
              </a:spcAft>
              <a:buNone/>
            </a:pPr>
            <a:r>
              <a:t/>
            </a:r>
            <a:endParaRPr b="1" sz="1800">
              <a:solidFill>
                <a:schemeClr val="dk2"/>
              </a:solidFill>
              <a:latin typeface="Maven Pro"/>
              <a:ea typeface="Maven Pro"/>
              <a:cs typeface="Maven Pro"/>
              <a:sym typeface="Maven Pro"/>
            </a:endParaRPr>
          </a:p>
          <a:p>
            <a:pPr indent="-342900" lvl="0" marL="457200" rtl="0">
              <a:spcBef>
                <a:spcPts val="0"/>
              </a:spcBef>
              <a:spcAft>
                <a:spcPts val="0"/>
              </a:spcAft>
              <a:buClr>
                <a:schemeClr val="dk2"/>
              </a:buClr>
              <a:buSzPts val="1800"/>
              <a:buFont typeface="Maven Pro"/>
              <a:buAutoNum type="arabicPeriod"/>
            </a:pPr>
            <a:r>
              <a:rPr b="1" lang="en" sz="1800">
                <a:solidFill>
                  <a:schemeClr val="dk2"/>
                </a:solidFill>
                <a:latin typeface="Maven Pro"/>
                <a:ea typeface="Maven Pro"/>
                <a:cs typeface="Maven Pro"/>
                <a:sym typeface="Maven Pro"/>
              </a:rPr>
              <a:t>Complete one of the following:</a:t>
            </a:r>
            <a:endParaRPr b="1" sz="1800">
              <a:solidFill>
                <a:schemeClr val="dk2"/>
              </a:solidFill>
              <a:latin typeface="Maven Pro"/>
              <a:ea typeface="Maven Pro"/>
              <a:cs typeface="Maven Pro"/>
              <a:sym typeface="Maven Pro"/>
            </a:endParaRPr>
          </a:p>
          <a:p>
            <a:pPr indent="-342900" lvl="1" marL="914400" rtl="0">
              <a:spcBef>
                <a:spcPts val="0"/>
              </a:spcBef>
              <a:spcAft>
                <a:spcPts val="0"/>
              </a:spcAft>
              <a:buClr>
                <a:schemeClr val="dk2"/>
              </a:buClr>
              <a:buSzPts val="1800"/>
              <a:buFont typeface="Maven Pro"/>
              <a:buAutoNum type="alphaLcPeriod"/>
            </a:pPr>
            <a:r>
              <a:rPr b="1" lang="en" sz="1800">
                <a:solidFill>
                  <a:schemeClr val="dk2"/>
                </a:solidFill>
                <a:latin typeface="Maven Pro"/>
                <a:ea typeface="Maven Pro"/>
                <a:cs typeface="Maven Pro"/>
                <a:sym typeface="Maven Pro"/>
              </a:rPr>
              <a:t>Complete 6 semester units of coursework towards the authorization</a:t>
            </a:r>
            <a:endParaRPr b="1" sz="1800">
              <a:solidFill>
                <a:schemeClr val="dk2"/>
              </a:solidFill>
              <a:latin typeface="Maven Pro"/>
              <a:ea typeface="Maven Pro"/>
              <a:cs typeface="Maven Pro"/>
              <a:sym typeface="Maven Pro"/>
            </a:endParaRPr>
          </a:p>
          <a:p>
            <a:pPr indent="-342900" lvl="1" marL="914400" rtl="0">
              <a:spcBef>
                <a:spcPts val="0"/>
              </a:spcBef>
              <a:spcAft>
                <a:spcPts val="0"/>
              </a:spcAft>
              <a:buClr>
                <a:schemeClr val="dk2"/>
              </a:buClr>
              <a:buSzPts val="1800"/>
              <a:buFont typeface="Maven Pro"/>
              <a:buAutoNum type="alphaLcPeriod"/>
            </a:pPr>
            <a:r>
              <a:rPr b="1" lang="en" sz="1800">
                <a:solidFill>
                  <a:schemeClr val="dk2"/>
                </a:solidFill>
                <a:latin typeface="Maven Pro"/>
                <a:ea typeface="Maven Pro"/>
                <a:cs typeface="Maven Pro"/>
                <a:sym typeface="Maven Pro"/>
              </a:rPr>
              <a:t>Take all CSET exams needed for the authorization and pass at least two of the subtests</a:t>
            </a:r>
            <a:endParaRPr b="1" sz="1800">
              <a:solidFill>
                <a:schemeClr val="dk2"/>
              </a:solidFill>
              <a:latin typeface="Maven Pro"/>
              <a:ea typeface="Maven Pro"/>
              <a:cs typeface="Maven Pro"/>
              <a:sym typeface="Maven Pro"/>
            </a:endParaRPr>
          </a:p>
          <a:p>
            <a:pPr indent="0" lvl="0" marL="0" rtl="0">
              <a:spcBef>
                <a:spcPts val="0"/>
              </a:spcBef>
              <a:spcAft>
                <a:spcPts val="0"/>
              </a:spcAft>
              <a:buNone/>
            </a:pPr>
            <a:r>
              <a:t/>
            </a:r>
            <a:endParaRPr/>
          </a:p>
        </p:txBody>
      </p:sp>
      <p:sp>
        <p:nvSpPr>
          <p:cNvPr id="458" name="Shape 458"/>
          <p:cNvSpPr txBox="1"/>
          <p:nvPr>
            <p:ph type="title"/>
          </p:nvPr>
        </p:nvSpPr>
        <p:spPr>
          <a:xfrm>
            <a:off x="1341950" y="445025"/>
            <a:ext cx="7341000" cy="901200"/>
          </a:xfrm>
          <a:prstGeom prst="rect">
            <a:avLst/>
          </a:prstGeom>
          <a:solidFill>
            <a:srgbClr val="C9DAF8"/>
          </a:solidFill>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2200"/>
              <a:t>(GELAP) </a:t>
            </a:r>
            <a:r>
              <a:rPr b="1" lang="en" sz="2200"/>
              <a:t>General Education </a:t>
            </a:r>
            <a:endParaRPr b="1" sz="2200"/>
          </a:p>
          <a:p>
            <a:pPr indent="0" lvl="0" marL="0" rtl="0">
              <a:spcBef>
                <a:spcPts val="0"/>
              </a:spcBef>
              <a:spcAft>
                <a:spcPts val="0"/>
              </a:spcAft>
              <a:buClr>
                <a:schemeClr val="dk1"/>
              </a:buClr>
              <a:buSzPts val="1100"/>
              <a:buFont typeface="Arial"/>
              <a:buNone/>
            </a:pPr>
            <a:r>
              <a:rPr b="1" lang="en" sz="2200"/>
              <a:t>Limited Assignment Teaching Permit </a:t>
            </a:r>
            <a:endParaRPr b="1" sz="2200"/>
          </a:p>
          <a:p>
            <a:pPr indent="0" lvl="0" marL="0" rtl="0">
              <a:spcBef>
                <a:spcPts val="0"/>
              </a:spcBef>
              <a:spcAft>
                <a:spcPts val="0"/>
              </a:spcAft>
              <a:buNone/>
            </a:pPr>
            <a:r>
              <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Shape 463"/>
          <p:cNvSpPr txBox="1"/>
          <p:nvPr>
            <p:ph type="title"/>
          </p:nvPr>
        </p:nvSpPr>
        <p:spPr>
          <a:xfrm>
            <a:off x="1454300" y="776525"/>
            <a:ext cx="7100400" cy="572700"/>
          </a:xfrm>
          <a:prstGeom prst="rect">
            <a:avLst/>
          </a:prstGeom>
          <a:solidFill>
            <a:srgbClr val="D5A6BD"/>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2200"/>
              <a:t>Questions &amp; Answers</a:t>
            </a:r>
            <a:endParaRPr b="1" sz="2200"/>
          </a:p>
          <a:p>
            <a:pPr indent="0" lvl="0" marL="0" rtl="0">
              <a:spcBef>
                <a:spcPts val="0"/>
              </a:spcBef>
              <a:spcAft>
                <a:spcPts val="0"/>
              </a:spcAft>
              <a:buNone/>
            </a:pPr>
            <a:r>
              <a:t/>
            </a:r>
            <a:endParaRPr b="1" i="1" sz="2200" u="sng"/>
          </a:p>
          <a:p>
            <a:pPr indent="0" lvl="0" marL="0" rtl="0">
              <a:spcBef>
                <a:spcPts val="0"/>
              </a:spcBef>
              <a:spcAft>
                <a:spcPts val="0"/>
              </a:spcAft>
              <a:buNone/>
            </a:pPr>
            <a:r>
              <a:t/>
            </a:r>
            <a:endParaRPr i="1" sz="1800" u="sng"/>
          </a:p>
          <a:p>
            <a:pPr indent="0" lvl="0" marL="0" rtl="0">
              <a:spcBef>
                <a:spcPts val="0"/>
              </a:spcBef>
              <a:spcAft>
                <a:spcPts val="0"/>
              </a:spcAft>
              <a:buNone/>
            </a:pPr>
            <a:r>
              <a:t/>
            </a:r>
            <a:endParaRPr i="1" sz="1800" u="sng"/>
          </a:p>
        </p:txBody>
      </p:sp>
      <p:sp>
        <p:nvSpPr>
          <p:cNvPr id="464" name="Shape 46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sz="900">
                <a:latin typeface="Nunito"/>
                <a:ea typeface="Nunito"/>
                <a:cs typeface="Nunito"/>
                <a:sym typeface="Nunito"/>
              </a:rPr>
              <a:t>‹#›</a:t>
            </a:fld>
            <a:endParaRPr sz="900">
              <a:latin typeface="Nunito"/>
              <a:ea typeface="Nunito"/>
              <a:cs typeface="Nunito"/>
              <a:sym typeface="Nunito"/>
            </a:endParaRPr>
          </a:p>
        </p:txBody>
      </p:sp>
      <p:pic>
        <p:nvPicPr>
          <p:cNvPr id="465" name="Shape 465"/>
          <p:cNvPicPr preferRelativeResize="0"/>
          <p:nvPr/>
        </p:nvPicPr>
        <p:blipFill>
          <a:blip r:embed="rId3">
            <a:alphaModFix/>
          </a:blip>
          <a:stretch>
            <a:fillRect/>
          </a:stretch>
        </p:blipFill>
        <p:spPr>
          <a:xfrm>
            <a:off x="2213550" y="1479050"/>
            <a:ext cx="5150400" cy="3445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Shape 47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471" name="Shape 471"/>
          <p:cNvSpPr txBox="1"/>
          <p:nvPr>
            <p:ph type="title"/>
          </p:nvPr>
        </p:nvSpPr>
        <p:spPr>
          <a:xfrm>
            <a:off x="1303800" y="765825"/>
            <a:ext cx="7100400" cy="572700"/>
          </a:xfrm>
          <a:prstGeom prst="rect">
            <a:avLst/>
          </a:prstGeom>
          <a:solidFill>
            <a:srgbClr val="D5A6BD"/>
          </a:solidFill>
        </p:spPr>
        <p:txBody>
          <a:bodyPr anchorCtr="0" anchor="t" bIns="91425" lIns="91425" spcFirstLastPara="1" rIns="91425" wrap="square" tIns="91425">
            <a:noAutofit/>
          </a:bodyPr>
          <a:lstStyle/>
          <a:p>
            <a:pPr indent="0" lvl="0" marL="0" rtl="0" algn="ctr">
              <a:spcBef>
                <a:spcPts val="0"/>
              </a:spcBef>
              <a:spcAft>
                <a:spcPts val="0"/>
              </a:spcAft>
              <a:buNone/>
            </a:pPr>
            <a:r>
              <a:rPr lang="en" sz="2200"/>
              <a:t>Next Steps</a:t>
            </a:r>
            <a:endParaRPr b="1" sz="2200"/>
          </a:p>
          <a:p>
            <a:pPr indent="0" lvl="0" marL="0" rtl="0">
              <a:spcBef>
                <a:spcPts val="0"/>
              </a:spcBef>
              <a:spcAft>
                <a:spcPts val="0"/>
              </a:spcAft>
              <a:buNone/>
            </a:pPr>
            <a:r>
              <a:t/>
            </a:r>
            <a:endParaRPr b="1" i="1" sz="2200" u="sng"/>
          </a:p>
          <a:p>
            <a:pPr indent="0" lvl="0" marL="0" rtl="0">
              <a:spcBef>
                <a:spcPts val="0"/>
              </a:spcBef>
              <a:spcAft>
                <a:spcPts val="0"/>
              </a:spcAft>
              <a:buNone/>
            </a:pPr>
            <a:r>
              <a:t/>
            </a:r>
            <a:endParaRPr i="1" sz="1800" u="sng"/>
          </a:p>
          <a:p>
            <a:pPr indent="0" lvl="0" marL="0" rtl="0">
              <a:spcBef>
                <a:spcPts val="0"/>
              </a:spcBef>
              <a:spcAft>
                <a:spcPts val="0"/>
              </a:spcAft>
              <a:buNone/>
            </a:pPr>
            <a:r>
              <a:t/>
            </a:r>
            <a:endParaRPr i="1" sz="1800" u="sng"/>
          </a:p>
        </p:txBody>
      </p:sp>
      <p:sp>
        <p:nvSpPr>
          <p:cNvPr id="472" name="Shape 472"/>
          <p:cNvSpPr txBox="1"/>
          <p:nvPr>
            <p:ph idx="1" type="body"/>
          </p:nvPr>
        </p:nvSpPr>
        <p:spPr>
          <a:xfrm>
            <a:off x="399900" y="3277500"/>
            <a:ext cx="8744100" cy="17898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 sz="1500">
                <a:latin typeface="Maven Pro"/>
                <a:ea typeface="Maven Pro"/>
                <a:cs typeface="Maven Pro"/>
                <a:sym typeface="Maven Pro"/>
              </a:rPr>
              <a:t>BUSD Prior Course Approval Form:</a:t>
            </a:r>
            <a:endParaRPr sz="1500">
              <a:latin typeface="Maven Pro"/>
              <a:ea typeface="Maven Pro"/>
              <a:cs typeface="Maven Pro"/>
              <a:sym typeface="Maven Pro"/>
            </a:endParaRPr>
          </a:p>
          <a:p>
            <a:pPr indent="0" lvl="0" marL="0" rtl="0">
              <a:lnSpc>
                <a:spcPct val="100000"/>
              </a:lnSpc>
              <a:spcBef>
                <a:spcPts val="0"/>
              </a:spcBef>
              <a:spcAft>
                <a:spcPts val="0"/>
              </a:spcAft>
              <a:buNone/>
            </a:pPr>
            <a:r>
              <a:rPr b="1" lang="en" sz="1400" u="sng">
                <a:solidFill>
                  <a:schemeClr val="hlink"/>
                </a:solidFill>
                <a:latin typeface="Maven Pro"/>
                <a:ea typeface="Maven Pro"/>
                <a:cs typeface="Maven Pro"/>
                <a:sym typeface="Maven Pro"/>
                <a:hlinkClick r:id="rId3"/>
              </a:rPr>
              <a:t>http://www.berkeleyschools.net/wp-content/uploads/2014/10/Request-for-Course-Approval.pdf</a:t>
            </a:r>
            <a:endParaRPr b="1" sz="1400" u="sng">
              <a:solidFill>
                <a:schemeClr val="hlink"/>
              </a:solidFill>
              <a:latin typeface="Maven Pro"/>
              <a:ea typeface="Maven Pro"/>
              <a:cs typeface="Maven Pro"/>
              <a:sym typeface="Maven Pro"/>
            </a:endParaRPr>
          </a:p>
          <a:p>
            <a:pPr indent="0" lvl="0" marL="0">
              <a:lnSpc>
                <a:spcPct val="100000"/>
              </a:lnSpc>
              <a:spcBef>
                <a:spcPts val="0"/>
              </a:spcBef>
              <a:spcAft>
                <a:spcPts val="0"/>
              </a:spcAft>
              <a:buNone/>
            </a:pPr>
            <a:r>
              <a:rPr lang="en" sz="1500">
                <a:latin typeface="Maven Pro"/>
                <a:ea typeface="Maven Pro"/>
                <a:cs typeface="Maven Pro"/>
                <a:sym typeface="Maven Pro"/>
              </a:rPr>
              <a:t>CSET: </a:t>
            </a:r>
            <a:r>
              <a:rPr b="1" lang="en" sz="1500" u="sng">
                <a:solidFill>
                  <a:schemeClr val="hlink"/>
                </a:solidFill>
                <a:latin typeface="Maven Pro"/>
                <a:ea typeface="Maven Pro"/>
                <a:cs typeface="Maven Pro"/>
                <a:sym typeface="Maven Pro"/>
                <a:hlinkClick r:id="rId4"/>
              </a:rPr>
              <a:t>http://www.ctcexams.nesinc.com/</a:t>
            </a:r>
            <a:endParaRPr sz="1500">
              <a:latin typeface="Maven Pro"/>
              <a:ea typeface="Maven Pro"/>
              <a:cs typeface="Maven Pro"/>
              <a:sym typeface="Maven Pro"/>
            </a:endParaRPr>
          </a:p>
          <a:p>
            <a:pPr indent="0" lvl="0" marL="0">
              <a:lnSpc>
                <a:spcPct val="100000"/>
              </a:lnSpc>
              <a:spcBef>
                <a:spcPts val="0"/>
              </a:spcBef>
              <a:spcAft>
                <a:spcPts val="0"/>
              </a:spcAft>
              <a:buNone/>
            </a:pPr>
            <a:r>
              <a:rPr lang="en" sz="1500">
                <a:latin typeface="Maven Pro"/>
                <a:ea typeface="Maven Pro"/>
                <a:cs typeface="Maven Pro"/>
                <a:sym typeface="Maven Pro"/>
              </a:rPr>
              <a:t>CTC</a:t>
            </a:r>
            <a:r>
              <a:rPr lang="en" sz="1500">
                <a:latin typeface="Maven Pro"/>
                <a:ea typeface="Maven Pro"/>
                <a:cs typeface="Maven Pro"/>
                <a:sym typeface="Maven Pro"/>
              </a:rPr>
              <a:t> Application Form: </a:t>
            </a:r>
            <a:r>
              <a:rPr b="1" lang="en" sz="1500" u="sng">
                <a:solidFill>
                  <a:schemeClr val="hlink"/>
                </a:solidFill>
                <a:latin typeface="Maven Pro"/>
                <a:ea typeface="Maven Pro"/>
                <a:cs typeface="Maven Pro"/>
                <a:sym typeface="Maven Pro"/>
                <a:hlinkClick r:id="rId5"/>
              </a:rPr>
              <a:t>https://www.ctc.ca.gov/docs/default-source/leaflets/414.pdf?sfvrsn=24453907_6</a:t>
            </a:r>
            <a:endParaRPr sz="1500">
              <a:latin typeface="Maven Pro"/>
              <a:ea typeface="Maven Pro"/>
              <a:cs typeface="Maven Pro"/>
              <a:sym typeface="Maven Pro"/>
            </a:endParaRPr>
          </a:p>
          <a:p>
            <a:pPr indent="0" lvl="0" marL="0" rtl="0">
              <a:lnSpc>
                <a:spcPct val="100000"/>
              </a:lnSpc>
              <a:spcBef>
                <a:spcPts val="0"/>
              </a:spcBef>
              <a:spcAft>
                <a:spcPts val="0"/>
              </a:spcAft>
              <a:buNone/>
            </a:pPr>
            <a:r>
              <a:rPr lang="en" sz="1500">
                <a:latin typeface="Maven Pro"/>
                <a:ea typeface="Maven Pro"/>
                <a:cs typeface="Maven Pro"/>
                <a:sym typeface="Maven Pro"/>
              </a:rPr>
              <a:t>Supplementary Authorization Worksheet: </a:t>
            </a:r>
            <a:endParaRPr sz="1500">
              <a:latin typeface="Maven Pro"/>
              <a:ea typeface="Maven Pro"/>
              <a:cs typeface="Maven Pro"/>
              <a:sym typeface="Maven Pro"/>
            </a:endParaRPr>
          </a:p>
          <a:p>
            <a:pPr indent="0" lvl="0" marL="0" rtl="0">
              <a:lnSpc>
                <a:spcPct val="100000"/>
              </a:lnSpc>
              <a:spcBef>
                <a:spcPts val="0"/>
              </a:spcBef>
              <a:spcAft>
                <a:spcPts val="0"/>
              </a:spcAft>
              <a:buNone/>
            </a:pPr>
            <a:r>
              <a:rPr b="1" lang="en" sz="1500" u="sng">
                <a:solidFill>
                  <a:schemeClr val="hlink"/>
                </a:solidFill>
                <a:latin typeface="Maven Pro"/>
                <a:ea typeface="Maven Pro"/>
                <a:cs typeface="Maven Pro"/>
                <a:sym typeface="Maven Pro"/>
                <a:hlinkClick r:id="rId6"/>
              </a:rPr>
              <a:t>https://www.ctc.ca.gov/docs/default-source/leaflets/cl696b.pdf?sfvrsn=23bb22bd_0</a:t>
            </a:r>
            <a:endParaRPr sz="1600">
              <a:latin typeface="Maven Pro"/>
              <a:ea typeface="Maven Pro"/>
              <a:cs typeface="Maven Pro"/>
              <a:sym typeface="Maven Pro"/>
            </a:endParaRPr>
          </a:p>
        </p:txBody>
      </p:sp>
      <p:sp>
        <p:nvSpPr>
          <p:cNvPr id="473" name="Shape 473"/>
          <p:cNvSpPr txBox="1"/>
          <p:nvPr>
            <p:ph type="title"/>
          </p:nvPr>
        </p:nvSpPr>
        <p:spPr>
          <a:xfrm>
            <a:off x="1303800" y="2688450"/>
            <a:ext cx="7100400" cy="572700"/>
          </a:xfrm>
          <a:prstGeom prst="rect">
            <a:avLst/>
          </a:prstGeom>
          <a:solidFill>
            <a:srgbClr val="D5A6BD"/>
          </a:solidFill>
        </p:spPr>
        <p:txBody>
          <a:bodyPr anchorCtr="0" anchor="t" bIns="91425" lIns="91425" spcFirstLastPara="1" rIns="91425" wrap="square" tIns="91425">
            <a:noAutofit/>
          </a:bodyPr>
          <a:lstStyle/>
          <a:p>
            <a:pPr indent="0" lvl="0" marL="0" rtl="0" algn="ctr">
              <a:spcBef>
                <a:spcPts val="0"/>
              </a:spcBef>
              <a:spcAft>
                <a:spcPts val="0"/>
              </a:spcAft>
              <a:buNone/>
            </a:pPr>
            <a:r>
              <a:rPr lang="en" sz="2200"/>
              <a:t>Useful Website Links</a:t>
            </a:r>
            <a:endParaRPr b="1" sz="2200"/>
          </a:p>
          <a:p>
            <a:pPr indent="0" lvl="0" marL="0" rtl="0">
              <a:spcBef>
                <a:spcPts val="0"/>
              </a:spcBef>
              <a:spcAft>
                <a:spcPts val="0"/>
              </a:spcAft>
              <a:buNone/>
            </a:pPr>
            <a:r>
              <a:t/>
            </a:r>
            <a:endParaRPr b="1" i="1" sz="2200" u="sng"/>
          </a:p>
          <a:p>
            <a:pPr indent="0" lvl="0" marL="0" rtl="0">
              <a:spcBef>
                <a:spcPts val="0"/>
              </a:spcBef>
              <a:spcAft>
                <a:spcPts val="0"/>
              </a:spcAft>
              <a:buNone/>
            </a:pPr>
            <a:r>
              <a:t/>
            </a:r>
            <a:endParaRPr sz="1800" u="sng">
              <a:solidFill>
                <a:srgbClr val="4A86E8"/>
              </a:solidFill>
            </a:endParaRPr>
          </a:p>
          <a:p>
            <a:pPr indent="0" lvl="0" marL="0" rtl="0">
              <a:spcBef>
                <a:spcPts val="0"/>
              </a:spcBef>
              <a:spcAft>
                <a:spcPts val="0"/>
              </a:spcAft>
              <a:buNone/>
            </a:pPr>
            <a:r>
              <a:t/>
            </a:r>
            <a:endParaRPr i="1" sz="1800" u="sng"/>
          </a:p>
        </p:txBody>
      </p:sp>
      <p:sp>
        <p:nvSpPr>
          <p:cNvPr id="474" name="Shape 474"/>
          <p:cNvSpPr txBox="1"/>
          <p:nvPr/>
        </p:nvSpPr>
        <p:spPr>
          <a:xfrm>
            <a:off x="590550" y="1341125"/>
            <a:ext cx="8334300" cy="1087500"/>
          </a:xfrm>
          <a:prstGeom prst="rect">
            <a:avLst/>
          </a:prstGeom>
          <a:solidFill>
            <a:srgbClr val="FFFFFF"/>
          </a:solidFill>
          <a:ln>
            <a:noFill/>
          </a:ln>
        </p:spPr>
        <p:txBody>
          <a:bodyPr anchorCtr="0" anchor="t" bIns="91425" lIns="91425" spcFirstLastPara="1" rIns="91425" wrap="square" tIns="91425">
            <a:noAutofit/>
          </a:bodyPr>
          <a:lstStyle/>
          <a:p>
            <a:pPr indent="-336550" lvl="0" marL="457200" rtl="0">
              <a:spcBef>
                <a:spcPts val="0"/>
              </a:spcBef>
              <a:spcAft>
                <a:spcPts val="0"/>
              </a:spcAft>
              <a:buSzPts val="1700"/>
              <a:buChar char="●"/>
            </a:pPr>
            <a:r>
              <a:rPr lang="en" sz="1700"/>
              <a:t>Contact Sheila Rose </a:t>
            </a:r>
            <a:r>
              <a:rPr b="1" lang="en" sz="1700"/>
              <a:t>and</a:t>
            </a:r>
            <a:r>
              <a:rPr lang="en" sz="1700"/>
              <a:t> Brent Daniels via email if you are interested in adding an authorization (via coursework or examination)</a:t>
            </a:r>
            <a:endParaRPr sz="1700"/>
          </a:p>
          <a:p>
            <a:pPr indent="-336550" lvl="0" marL="457200">
              <a:spcBef>
                <a:spcPts val="0"/>
              </a:spcBef>
              <a:spcAft>
                <a:spcPts val="0"/>
              </a:spcAft>
              <a:buSzPts val="1700"/>
              <a:buChar char="●"/>
            </a:pPr>
            <a:r>
              <a:rPr lang="en" sz="1700"/>
              <a:t>Talk to your principal if you are interested in a position at your school in PE or science but don’t yet have the authorization (for a GELAP) </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Shape 290"/>
          <p:cNvSpPr txBox="1"/>
          <p:nvPr>
            <p:ph type="title"/>
          </p:nvPr>
        </p:nvSpPr>
        <p:spPr>
          <a:xfrm>
            <a:off x="1261825" y="445025"/>
            <a:ext cx="6918600" cy="9654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2400"/>
              <a:t>Background: Increased Prep Release Periods </a:t>
            </a:r>
            <a:endParaRPr sz="2400"/>
          </a:p>
          <a:p>
            <a:pPr indent="0" lvl="0" marL="0" algn="ctr">
              <a:spcBef>
                <a:spcPts val="0"/>
              </a:spcBef>
              <a:spcAft>
                <a:spcPts val="0"/>
              </a:spcAft>
              <a:buNone/>
            </a:pPr>
            <a:r>
              <a:rPr lang="en" sz="2400"/>
              <a:t>in 2018-19 for BUSD</a:t>
            </a:r>
            <a:endParaRPr sz="2400"/>
          </a:p>
          <a:p>
            <a:pPr indent="0" lvl="0" marL="0" algn="ctr">
              <a:spcBef>
                <a:spcPts val="0"/>
              </a:spcBef>
              <a:spcAft>
                <a:spcPts val="0"/>
              </a:spcAft>
              <a:buNone/>
            </a:pPr>
            <a:r>
              <a:t/>
            </a:r>
            <a:endParaRPr sz="2400" u="sng"/>
          </a:p>
        </p:txBody>
      </p:sp>
      <p:sp>
        <p:nvSpPr>
          <p:cNvPr id="291" name="Shape 291"/>
          <p:cNvSpPr txBox="1"/>
          <p:nvPr>
            <p:ph idx="1" type="body"/>
          </p:nvPr>
        </p:nvSpPr>
        <p:spPr>
          <a:xfrm>
            <a:off x="311700" y="1360300"/>
            <a:ext cx="6264600" cy="3593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800">
                <a:latin typeface="Maven Pro"/>
                <a:ea typeface="Maven Pro"/>
                <a:cs typeface="Maven Pro"/>
                <a:sym typeface="Maven Pro"/>
              </a:rPr>
              <a:t>Kinder</a:t>
            </a:r>
            <a:r>
              <a:rPr lang="en" sz="1800">
                <a:latin typeface="Maven Pro"/>
                <a:ea typeface="Maven Pro"/>
                <a:cs typeface="Maven Pro"/>
                <a:sym typeface="Maven Pro"/>
              </a:rPr>
              <a:t>: no change</a:t>
            </a:r>
            <a:endParaRPr sz="1800">
              <a:latin typeface="Maven Pro"/>
              <a:ea typeface="Maven Pro"/>
              <a:cs typeface="Maven Pro"/>
              <a:sym typeface="Maven Pro"/>
            </a:endParaRPr>
          </a:p>
          <a:p>
            <a:pPr indent="0" lvl="0" marL="0">
              <a:spcBef>
                <a:spcPts val="1600"/>
              </a:spcBef>
              <a:spcAft>
                <a:spcPts val="0"/>
              </a:spcAft>
              <a:buNone/>
            </a:pPr>
            <a:r>
              <a:rPr b="1" lang="en" sz="1800">
                <a:latin typeface="Maven Pro"/>
                <a:ea typeface="Maven Pro"/>
                <a:cs typeface="Maven Pro"/>
                <a:sym typeface="Maven Pro"/>
              </a:rPr>
              <a:t>1, 2, 3:</a:t>
            </a:r>
            <a:r>
              <a:rPr lang="en" sz="1800">
                <a:latin typeface="Maven Pro"/>
                <a:ea typeface="Maven Pro"/>
                <a:cs typeface="Maven Pro"/>
                <a:sym typeface="Maven Pro"/>
              </a:rPr>
              <a:t> Increasing from 1 prep weekly to 4 preps weekly</a:t>
            </a:r>
            <a:endParaRPr sz="1800">
              <a:latin typeface="Maven Pro"/>
              <a:ea typeface="Maven Pro"/>
              <a:cs typeface="Maven Pro"/>
              <a:sym typeface="Maven Pro"/>
            </a:endParaRPr>
          </a:p>
          <a:p>
            <a:pPr indent="-342900" lvl="0" marL="457200" rtl="0">
              <a:spcBef>
                <a:spcPts val="1600"/>
              </a:spcBef>
              <a:spcAft>
                <a:spcPts val="0"/>
              </a:spcAft>
              <a:buSzPts val="1800"/>
              <a:buFont typeface="Maven Pro"/>
              <a:buChar char="●"/>
            </a:pPr>
            <a:r>
              <a:rPr lang="en" sz="1800">
                <a:latin typeface="Maven Pro"/>
                <a:ea typeface="Maven Pro"/>
                <a:cs typeface="Maven Pro"/>
                <a:sym typeface="Maven Pro"/>
              </a:rPr>
              <a:t>PE (2 preps) - district mandate</a:t>
            </a:r>
            <a:endParaRPr sz="1800">
              <a:latin typeface="Maven Pro"/>
              <a:ea typeface="Maven Pro"/>
              <a:cs typeface="Maven Pro"/>
              <a:sym typeface="Maven Pro"/>
            </a:endParaRPr>
          </a:p>
          <a:p>
            <a:pPr indent="-342900" lvl="0" marL="457200" rtl="0">
              <a:spcBef>
                <a:spcPts val="0"/>
              </a:spcBef>
              <a:spcAft>
                <a:spcPts val="0"/>
              </a:spcAft>
              <a:buSzPts val="1800"/>
              <a:buFont typeface="Maven Pro"/>
              <a:buChar char="●"/>
            </a:pPr>
            <a:r>
              <a:rPr lang="en" sz="1800">
                <a:latin typeface="Maven Pro"/>
                <a:ea typeface="Maven Pro"/>
                <a:cs typeface="Maven Pro"/>
                <a:sym typeface="Maven Pro"/>
              </a:rPr>
              <a:t>Music or Science (1 prep) - site choice</a:t>
            </a:r>
            <a:endParaRPr sz="1800">
              <a:latin typeface="Maven Pro"/>
              <a:ea typeface="Maven Pro"/>
              <a:cs typeface="Maven Pro"/>
              <a:sym typeface="Maven Pro"/>
            </a:endParaRPr>
          </a:p>
          <a:p>
            <a:pPr indent="-342900" lvl="0" marL="457200">
              <a:spcBef>
                <a:spcPts val="0"/>
              </a:spcBef>
              <a:spcAft>
                <a:spcPts val="0"/>
              </a:spcAft>
              <a:buSzPts val="1800"/>
              <a:buFont typeface="Maven Pro"/>
              <a:buChar char="●"/>
            </a:pPr>
            <a:r>
              <a:rPr lang="en" sz="1800">
                <a:latin typeface="Maven Pro"/>
                <a:ea typeface="Maven Pro"/>
                <a:cs typeface="Maven Pro"/>
                <a:sym typeface="Maven Pro"/>
              </a:rPr>
              <a:t>Any (1 prep) - site choice</a:t>
            </a:r>
            <a:endParaRPr sz="1800">
              <a:latin typeface="Maven Pro"/>
              <a:ea typeface="Maven Pro"/>
              <a:cs typeface="Maven Pro"/>
              <a:sym typeface="Maven Pro"/>
            </a:endParaRPr>
          </a:p>
          <a:p>
            <a:pPr indent="0" lvl="0" marL="0">
              <a:spcBef>
                <a:spcPts val="1600"/>
              </a:spcBef>
              <a:spcAft>
                <a:spcPts val="0"/>
              </a:spcAft>
              <a:buNone/>
            </a:pPr>
            <a:r>
              <a:rPr b="1" lang="en" sz="1800">
                <a:latin typeface="Maven Pro"/>
                <a:ea typeface="Maven Pro"/>
                <a:cs typeface="Maven Pro"/>
                <a:sym typeface="Maven Pro"/>
              </a:rPr>
              <a:t>4, 5</a:t>
            </a:r>
            <a:r>
              <a:rPr lang="en" sz="1800">
                <a:latin typeface="Maven Pro"/>
                <a:ea typeface="Maven Pro"/>
                <a:cs typeface="Maven Pro"/>
                <a:sym typeface="Maven Pro"/>
              </a:rPr>
              <a:t>: Decreasing from 5 preps weekly to 4 preps weekly</a:t>
            </a:r>
            <a:endParaRPr sz="1800">
              <a:latin typeface="Maven Pro"/>
              <a:ea typeface="Maven Pro"/>
              <a:cs typeface="Maven Pro"/>
              <a:sym typeface="Maven Pro"/>
            </a:endParaRPr>
          </a:p>
          <a:p>
            <a:pPr indent="-342900" lvl="0" marL="457200" rtl="0">
              <a:spcBef>
                <a:spcPts val="1600"/>
              </a:spcBef>
              <a:spcAft>
                <a:spcPts val="0"/>
              </a:spcAft>
              <a:buSzPts val="1800"/>
              <a:buFont typeface="Maven Pro"/>
              <a:buChar char="●"/>
            </a:pPr>
            <a:r>
              <a:rPr lang="en" sz="1800">
                <a:latin typeface="Maven Pro"/>
                <a:ea typeface="Maven Pro"/>
                <a:cs typeface="Maven Pro"/>
                <a:sym typeface="Maven Pro"/>
              </a:rPr>
              <a:t>Music (2 preps)</a:t>
            </a:r>
            <a:endParaRPr sz="1800">
              <a:latin typeface="Maven Pro"/>
              <a:ea typeface="Maven Pro"/>
              <a:cs typeface="Maven Pro"/>
              <a:sym typeface="Maven Pro"/>
            </a:endParaRPr>
          </a:p>
          <a:p>
            <a:pPr indent="-342900" lvl="0" marL="457200">
              <a:spcBef>
                <a:spcPts val="0"/>
              </a:spcBef>
              <a:spcAft>
                <a:spcPts val="0"/>
              </a:spcAft>
              <a:buSzPts val="1800"/>
              <a:buFont typeface="Maven Pro"/>
              <a:buChar char="●"/>
            </a:pPr>
            <a:r>
              <a:rPr lang="en" sz="1800">
                <a:latin typeface="Maven Pro"/>
                <a:ea typeface="Maven Pro"/>
                <a:cs typeface="Maven Pro"/>
                <a:sym typeface="Maven Pro"/>
              </a:rPr>
              <a:t>Science (2 preps)</a:t>
            </a:r>
            <a:endParaRPr sz="1800">
              <a:latin typeface="Maven Pro"/>
              <a:ea typeface="Maven Pro"/>
              <a:cs typeface="Maven Pro"/>
              <a:sym typeface="Maven Pro"/>
            </a:endParaRPr>
          </a:p>
          <a:p>
            <a:pPr indent="0" lvl="0" marL="0">
              <a:spcBef>
                <a:spcPts val="1600"/>
              </a:spcBef>
              <a:spcAft>
                <a:spcPts val="0"/>
              </a:spcAft>
              <a:buNone/>
            </a:pPr>
            <a:r>
              <a:t/>
            </a:r>
            <a:endParaRPr>
              <a:latin typeface="Maven Pro"/>
              <a:ea typeface="Maven Pro"/>
              <a:cs typeface="Maven Pro"/>
              <a:sym typeface="Maven Pro"/>
            </a:endParaRPr>
          </a:p>
          <a:p>
            <a:pPr indent="0" lvl="0" marL="0">
              <a:spcBef>
                <a:spcPts val="1600"/>
              </a:spcBef>
              <a:spcAft>
                <a:spcPts val="1600"/>
              </a:spcAft>
              <a:buNone/>
            </a:pPr>
            <a:r>
              <a:t/>
            </a:r>
            <a:endParaRPr>
              <a:latin typeface="Maven Pro"/>
              <a:ea typeface="Maven Pro"/>
              <a:cs typeface="Maven Pro"/>
              <a:sym typeface="Maven Pro"/>
            </a:endParaRPr>
          </a:p>
        </p:txBody>
      </p:sp>
      <p:sp>
        <p:nvSpPr>
          <p:cNvPr id="292" name="Shape 29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sz="900">
                <a:latin typeface="Nunito"/>
                <a:ea typeface="Nunito"/>
                <a:cs typeface="Nunito"/>
                <a:sym typeface="Nunito"/>
              </a:rPr>
              <a:t>‹#›</a:t>
            </a:fld>
            <a:endParaRPr sz="900">
              <a:latin typeface="Nunito"/>
              <a:ea typeface="Nunito"/>
              <a:cs typeface="Nunito"/>
              <a:sym typeface="Nunito"/>
            </a:endParaRPr>
          </a:p>
        </p:txBody>
      </p:sp>
      <p:sp>
        <p:nvSpPr>
          <p:cNvPr id="293" name="Shape 293"/>
          <p:cNvSpPr/>
          <p:nvPr/>
        </p:nvSpPr>
        <p:spPr>
          <a:xfrm>
            <a:off x="6399975" y="1410425"/>
            <a:ext cx="2476800" cy="1133400"/>
          </a:xfrm>
          <a:prstGeom prst="roundRect">
            <a:avLst>
              <a:gd fmla="val 16667" name="adj"/>
            </a:avLst>
          </a:prstGeom>
          <a:solidFill>
            <a:srgbClr val="E6B8AF"/>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lgn="ctr">
              <a:spcBef>
                <a:spcPts val="0"/>
              </a:spcBef>
              <a:spcAft>
                <a:spcPts val="0"/>
              </a:spcAft>
              <a:buNone/>
            </a:pPr>
            <a:r>
              <a:rPr lang="en" sz="1800">
                <a:latin typeface="Maven Pro"/>
                <a:ea typeface="Maven Pro"/>
                <a:cs typeface="Maven Pro"/>
                <a:sym typeface="Maven Pro"/>
              </a:rPr>
              <a:t>We will likely need to hire </a:t>
            </a:r>
            <a:r>
              <a:rPr b="1" lang="en" sz="1800">
                <a:latin typeface="Maven Pro"/>
                <a:ea typeface="Maven Pro"/>
                <a:cs typeface="Maven Pro"/>
                <a:sym typeface="Maven Pro"/>
              </a:rPr>
              <a:t>~13 FTE</a:t>
            </a:r>
            <a:r>
              <a:rPr lang="en" sz="1800">
                <a:latin typeface="Maven Pro"/>
                <a:ea typeface="Maven Pro"/>
                <a:cs typeface="Maven Pro"/>
                <a:sym typeface="Maven Pro"/>
              </a:rPr>
              <a:t> new PE teachers.</a:t>
            </a:r>
            <a:endParaRPr sz="1800">
              <a:latin typeface="Maven Pro"/>
              <a:ea typeface="Maven Pro"/>
              <a:cs typeface="Maven Pro"/>
              <a:sym typeface="Maven Pro"/>
            </a:endParaRPr>
          </a:p>
        </p:txBody>
      </p:sp>
      <p:sp>
        <p:nvSpPr>
          <p:cNvPr id="294" name="Shape 294"/>
          <p:cNvSpPr/>
          <p:nvPr/>
        </p:nvSpPr>
        <p:spPr>
          <a:xfrm>
            <a:off x="6483525" y="2800575"/>
            <a:ext cx="2309700" cy="2095800"/>
          </a:xfrm>
          <a:prstGeom prst="roundRect">
            <a:avLst>
              <a:gd fmla="val 16667" name="adj"/>
            </a:avLst>
          </a:prstGeom>
          <a:solidFill>
            <a:srgbClr val="D9EAD3"/>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Maven Pro"/>
                <a:ea typeface="Maven Pro"/>
                <a:cs typeface="Maven Pro"/>
                <a:sym typeface="Maven Pro"/>
              </a:rPr>
              <a:t>Depending on what sites choose for their preps, we could </a:t>
            </a:r>
            <a:r>
              <a:rPr lang="en" sz="1800">
                <a:latin typeface="Maven Pro"/>
                <a:ea typeface="Maven Pro"/>
                <a:cs typeface="Maven Pro"/>
                <a:sym typeface="Maven Pro"/>
              </a:rPr>
              <a:t>need to hire from </a:t>
            </a:r>
            <a:r>
              <a:rPr b="1" lang="en" sz="1800">
                <a:latin typeface="Maven Pro"/>
                <a:ea typeface="Maven Pro"/>
                <a:cs typeface="Maven Pro"/>
                <a:sym typeface="Maven Pro"/>
              </a:rPr>
              <a:t>1 to 5</a:t>
            </a:r>
            <a:r>
              <a:rPr lang="en" sz="1800">
                <a:latin typeface="Maven Pro"/>
                <a:ea typeface="Maven Pro"/>
                <a:cs typeface="Maven Pro"/>
                <a:sym typeface="Maven Pro"/>
              </a:rPr>
              <a:t> FTE new science teachers.</a:t>
            </a:r>
            <a:endParaRPr sz="1800">
              <a:latin typeface="Maven Pro"/>
              <a:ea typeface="Maven Pro"/>
              <a:cs typeface="Maven Pro"/>
              <a:sym typeface="Maven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Shape 299"/>
          <p:cNvSpPr txBox="1"/>
          <p:nvPr>
            <p:ph type="title"/>
          </p:nvPr>
        </p:nvSpPr>
        <p:spPr>
          <a:xfrm>
            <a:off x="2409825" y="90575"/>
            <a:ext cx="5448300" cy="49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Hiring Hierarchy for Teachers in CA</a:t>
            </a:r>
            <a:endParaRPr sz="2400"/>
          </a:p>
          <a:p>
            <a:pPr indent="0" lvl="0" marL="0" marR="0" rtl="0" algn="l">
              <a:lnSpc>
                <a:spcPct val="100000"/>
              </a:lnSpc>
              <a:spcBef>
                <a:spcPts val="0"/>
              </a:spcBef>
              <a:spcAft>
                <a:spcPts val="0"/>
              </a:spcAft>
              <a:buClr>
                <a:srgbClr val="000000"/>
              </a:buClr>
              <a:buSzPts val="1100"/>
              <a:buFont typeface="Arial"/>
              <a:buNone/>
            </a:pPr>
            <a:r>
              <a:t/>
            </a:r>
            <a:endParaRPr sz="2400" u="sng"/>
          </a:p>
          <a:p>
            <a:pPr indent="0" lvl="0" marL="0" rtl="0">
              <a:spcBef>
                <a:spcPts val="0"/>
              </a:spcBef>
              <a:spcAft>
                <a:spcPts val="0"/>
              </a:spcAft>
              <a:buNone/>
            </a:pPr>
            <a:r>
              <a:t/>
            </a:r>
            <a:endParaRPr sz="2400" u="sng"/>
          </a:p>
        </p:txBody>
      </p:sp>
      <p:sp>
        <p:nvSpPr>
          <p:cNvPr id="300" name="Shape 30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sz="900">
                <a:latin typeface="Nunito"/>
                <a:ea typeface="Nunito"/>
                <a:cs typeface="Nunito"/>
                <a:sym typeface="Nunito"/>
              </a:rPr>
              <a:t>‹#›</a:t>
            </a:fld>
            <a:endParaRPr sz="900">
              <a:latin typeface="Nunito"/>
              <a:ea typeface="Nunito"/>
              <a:cs typeface="Nunito"/>
              <a:sym typeface="Nunito"/>
            </a:endParaRPr>
          </a:p>
        </p:txBody>
      </p:sp>
      <p:pic>
        <p:nvPicPr>
          <p:cNvPr id="301" name="Shape 301"/>
          <p:cNvPicPr preferRelativeResize="0"/>
          <p:nvPr/>
        </p:nvPicPr>
        <p:blipFill rotWithShape="1">
          <a:blip r:embed="rId3">
            <a:alphaModFix/>
          </a:blip>
          <a:srcRect b="0" l="0" r="0" t="26921"/>
          <a:stretch/>
        </p:blipFill>
        <p:spPr>
          <a:xfrm>
            <a:off x="2305050" y="539450"/>
            <a:ext cx="5800725" cy="4197526"/>
          </a:xfrm>
          <a:prstGeom prst="rect">
            <a:avLst/>
          </a:prstGeom>
          <a:noFill/>
          <a:ln>
            <a:noFill/>
          </a:ln>
        </p:spPr>
      </p:pic>
      <p:sp>
        <p:nvSpPr>
          <p:cNvPr id="302" name="Shape 302"/>
          <p:cNvSpPr/>
          <p:nvPr/>
        </p:nvSpPr>
        <p:spPr>
          <a:xfrm>
            <a:off x="2524125" y="636275"/>
            <a:ext cx="5257800" cy="498000"/>
          </a:xfrm>
          <a:prstGeom prst="rect">
            <a:avLst/>
          </a:prstGeom>
          <a:noFill/>
          <a:ln cap="flat" cmpd="sng" w="38100">
            <a:solidFill>
              <a:srgbClr val="FFFF00"/>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3" name="Shape 303"/>
          <p:cNvSpPr/>
          <p:nvPr/>
        </p:nvSpPr>
        <p:spPr>
          <a:xfrm>
            <a:off x="2466975" y="3950975"/>
            <a:ext cx="5391300" cy="838200"/>
          </a:xfrm>
          <a:prstGeom prst="rect">
            <a:avLst/>
          </a:prstGeom>
          <a:noFill/>
          <a:ln cap="flat" cmpd="sng" w="38100">
            <a:solidFill>
              <a:srgbClr val="FF0000"/>
            </a:solidFill>
            <a:prstDash val="solid"/>
            <a:round/>
            <a:headEnd len="med" w="med" type="none"/>
            <a:tailEnd len="med" w="med"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04" name="Shape 304"/>
          <p:cNvSpPr/>
          <p:nvPr/>
        </p:nvSpPr>
        <p:spPr>
          <a:xfrm>
            <a:off x="1659200" y="683375"/>
            <a:ext cx="864900" cy="3216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Shape 309"/>
          <p:cNvSpPr txBox="1"/>
          <p:nvPr>
            <p:ph type="title"/>
          </p:nvPr>
        </p:nvSpPr>
        <p:spPr>
          <a:xfrm>
            <a:off x="1208350" y="614350"/>
            <a:ext cx="7103700" cy="8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t>Multiple Subject (MS) Holder’s Pathway </a:t>
            </a:r>
            <a:endParaRPr sz="2200"/>
          </a:p>
          <a:p>
            <a:pPr indent="0" lvl="0" marL="0" rtl="0" algn="ctr">
              <a:spcBef>
                <a:spcPts val="0"/>
              </a:spcBef>
              <a:spcAft>
                <a:spcPts val="0"/>
              </a:spcAft>
              <a:buClr>
                <a:schemeClr val="dk1"/>
              </a:buClr>
              <a:buSzPts val="1100"/>
              <a:buFont typeface="Arial"/>
              <a:buNone/>
            </a:pPr>
            <a:r>
              <a:rPr lang="en" sz="2200"/>
              <a:t>to Teaching K-5 Science or PE</a:t>
            </a:r>
            <a:endParaRPr sz="2200"/>
          </a:p>
          <a:p>
            <a:pPr indent="0" lvl="0" marL="0" rtl="0" algn="ctr">
              <a:spcBef>
                <a:spcPts val="0"/>
              </a:spcBef>
              <a:spcAft>
                <a:spcPts val="0"/>
              </a:spcAft>
              <a:buNone/>
            </a:pPr>
            <a:r>
              <a:t/>
            </a:r>
            <a:endParaRPr sz="2400" u="sng"/>
          </a:p>
        </p:txBody>
      </p:sp>
      <p:pic>
        <p:nvPicPr>
          <p:cNvPr id="310" name="Shape 310"/>
          <p:cNvPicPr preferRelativeResize="0"/>
          <p:nvPr/>
        </p:nvPicPr>
        <p:blipFill rotWithShape="1">
          <a:blip r:embed="rId3">
            <a:alphaModFix/>
          </a:blip>
          <a:srcRect b="0" l="0" r="0" t="16029"/>
          <a:stretch/>
        </p:blipFill>
        <p:spPr>
          <a:xfrm>
            <a:off x="2054858" y="1373900"/>
            <a:ext cx="5646467" cy="3363074"/>
          </a:xfrm>
          <a:prstGeom prst="rect">
            <a:avLst/>
          </a:prstGeom>
          <a:noFill/>
          <a:ln>
            <a:noFill/>
          </a:ln>
        </p:spPr>
      </p:pic>
      <p:sp>
        <p:nvSpPr>
          <p:cNvPr id="311" name="Shape 3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sz="900">
                <a:latin typeface="Nunito"/>
                <a:ea typeface="Nunito"/>
                <a:cs typeface="Nunito"/>
                <a:sym typeface="Nunito"/>
              </a:rPr>
              <a:t>‹#›</a:t>
            </a:fld>
            <a:endParaRPr sz="900">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Shape 316"/>
          <p:cNvSpPr txBox="1"/>
          <p:nvPr/>
        </p:nvSpPr>
        <p:spPr>
          <a:xfrm>
            <a:off x="4503050" y="2479413"/>
            <a:ext cx="3948000" cy="2096700"/>
          </a:xfrm>
          <a:prstGeom prst="rect">
            <a:avLst/>
          </a:prstGeom>
          <a:solidFill>
            <a:srgbClr val="D9EAD3"/>
          </a:solidFill>
          <a:ln cap="flat" cmpd="sng" w="19050">
            <a:solidFill>
              <a:srgbClr val="000000"/>
            </a:solidFill>
            <a:prstDash val="solid"/>
            <a:round/>
            <a:headEnd len="med" w="med" type="none"/>
            <a:tailEnd len="med" w="med"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t>The Coursework Pathway </a:t>
            </a:r>
            <a:endParaRPr b="1" sz="2200"/>
          </a:p>
          <a:p>
            <a:pPr indent="0" lvl="0" marL="0" rtl="0" algn="ctr">
              <a:spcBef>
                <a:spcPts val="0"/>
              </a:spcBef>
              <a:spcAft>
                <a:spcPts val="0"/>
              </a:spcAft>
              <a:buNone/>
            </a:pPr>
            <a:r>
              <a:rPr i="1" lang="en" sz="2200">
                <a:highlight>
                  <a:srgbClr val="FFFF00"/>
                </a:highlight>
              </a:rPr>
              <a:t>*Supplementary Authorization  (Supp Auth or SA)</a:t>
            </a:r>
            <a:endParaRPr i="1" sz="2200">
              <a:highlight>
                <a:srgbClr val="FFFF00"/>
              </a:highlight>
            </a:endParaRPr>
          </a:p>
          <a:p>
            <a:pPr indent="0" lvl="0" marL="0" rtl="0" algn="ctr">
              <a:spcBef>
                <a:spcPts val="0"/>
              </a:spcBef>
              <a:spcAft>
                <a:spcPts val="0"/>
              </a:spcAft>
              <a:buNone/>
            </a:pPr>
            <a:r>
              <a:t/>
            </a:r>
            <a:endParaRPr i="1">
              <a:highlight>
                <a:srgbClr val="FFFF00"/>
              </a:highlight>
            </a:endParaRPr>
          </a:p>
          <a:p>
            <a:pPr indent="0" lvl="0" marL="0" rtl="0" algn="ctr">
              <a:spcBef>
                <a:spcPts val="0"/>
              </a:spcBef>
              <a:spcAft>
                <a:spcPts val="0"/>
              </a:spcAft>
              <a:buClr>
                <a:srgbClr val="3B812F"/>
              </a:buClr>
              <a:buSzPts val="2400"/>
              <a:buFont typeface="Arial"/>
              <a:buNone/>
            </a:pPr>
            <a:r>
              <a:rPr i="1" lang="en" sz="2200">
                <a:highlight>
                  <a:srgbClr val="FFFF00"/>
                </a:highlight>
              </a:rPr>
              <a:t>*Subject Matter Authorization (SSMA)</a:t>
            </a:r>
            <a:endParaRPr i="1" sz="2200">
              <a:highlight>
                <a:srgbClr val="FFFF00"/>
              </a:highlight>
            </a:endParaRPr>
          </a:p>
        </p:txBody>
      </p:sp>
      <p:sp>
        <p:nvSpPr>
          <p:cNvPr id="317" name="Shape 317"/>
          <p:cNvSpPr txBox="1"/>
          <p:nvPr/>
        </p:nvSpPr>
        <p:spPr>
          <a:xfrm rot="-280">
            <a:off x="335775" y="2935155"/>
            <a:ext cx="3688500" cy="841800"/>
          </a:xfrm>
          <a:prstGeom prst="rect">
            <a:avLst/>
          </a:prstGeom>
          <a:solidFill>
            <a:srgbClr val="FCE5CD"/>
          </a:solidFill>
          <a:ln cap="flat" cmpd="sng" w="19050">
            <a:solidFill>
              <a:srgbClr val="000000"/>
            </a:solidFill>
            <a:prstDash val="solid"/>
            <a:round/>
            <a:headEnd len="med" w="med" type="none"/>
            <a:tailEnd len="med" w="med"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t>The Examination Pathway</a:t>
            </a:r>
            <a:endParaRPr b="1" sz="2200"/>
          </a:p>
          <a:p>
            <a:pPr indent="0" lvl="0" marL="0" rtl="0" algn="ctr">
              <a:spcBef>
                <a:spcPts val="0"/>
              </a:spcBef>
              <a:spcAft>
                <a:spcPts val="0"/>
              </a:spcAft>
              <a:buNone/>
            </a:pPr>
            <a:r>
              <a:rPr i="1" lang="en" sz="2200">
                <a:highlight>
                  <a:srgbClr val="FFFF00"/>
                </a:highlight>
              </a:rPr>
              <a:t>*Added Authorization</a:t>
            </a:r>
            <a:endParaRPr b="1" i="1" sz="2200">
              <a:highlight>
                <a:srgbClr val="FFFF00"/>
              </a:highlight>
            </a:endParaRPr>
          </a:p>
        </p:txBody>
      </p:sp>
      <p:cxnSp>
        <p:nvCxnSpPr>
          <p:cNvPr id="318" name="Shape 318"/>
          <p:cNvCxnSpPr/>
          <p:nvPr/>
        </p:nvCxnSpPr>
        <p:spPr>
          <a:xfrm flipH="1">
            <a:off x="1901150" y="1506700"/>
            <a:ext cx="1734600" cy="1428300"/>
          </a:xfrm>
          <a:prstGeom prst="straightConnector1">
            <a:avLst/>
          </a:prstGeom>
          <a:noFill/>
          <a:ln cap="flat" cmpd="sng" w="38100">
            <a:solidFill>
              <a:schemeClr val="dk2"/>
            </a:solidFill>
            <a:prstDash val="solid"/>
            <a:round/>
            <a:headEnd len="lg" w="lg" type="none"/>
            <a:tailEnd len="lg" w="lg" type="triangle"/>
          </a:ln>
        </p:spPr>
      </p:cxnSp>
      <p:cxnSp>
        <p:nvCxnSpPr>
          <p:cNvPr id="319" name="Shape 319"/>
          <p:cNvCxnSpPr>
            <a:endCxn id="316" idx="0"/>
          </p:cNvCxnSpPr>
          <p:nvPr/>
        </p:nvCxnSpPr>
        <p:spPr>
          <a:xfrm>
            <a:off x="5154050" y="1485213"/>
            <a:ext cx="1323000" cy="994200"/>
          </a:xfrm>
          <a:prstGeom prst="straightConnector1">
            <a:avLst/>
          </a:prstGeom>
          <a:noFill/>
          <a:ln cap="flat" cmpd="sng" w="38100">
            <a:solidFill>
              <a:schemeClr val="dk2"/>
            </a:solidFill>
            <a:prstDash val="solid"/>
            <a:round/>
            <a:headEnd len="lg" w="lg" type="none"/>
            <a:tailEnd len="lg" w="lg" type="triangle"/>
          </a:ln>
        </p:spPr>
      </p:cxnSp>
      <p:sp>
        <p:nvSpPr>
          <p:cNvPr id="320" name="Shape 32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sz="900">
                <a:latin typeface="Nunito"/>
                <a:ea typeface="Nunito"/>
                <a:cs typeface="Nunito"/>
                <a:sym typeface="Nunito"/>
              </a:rPr>
              <a:t>‹#›</a:t>
            </a:fld>
            <a:endParaRPr sz="900">
              <a:latin typeface="Nunito"/>
              <a:ea typeface="Nunito"/>
              <a:cs typeface="Nunito"/>
              <a:sym typeface="Nunito"/>
            </a:endParaRPr>
          </a:p>
        </p:txBody>
      </p:sp>
      <p:sp>
        <p:nvSpPr>
          <p:cNvPr id="321" name="Shape 321"/>
          <p:cNvSpPr txBox="1"/>
          <p:nvPr>
            <p:ph type="title"/>
          </p:nvPr>
        </p:nvSpPr>
        <p:spPr>
          <a:xfrm>
            <a:off x="1208350" y="614350"/>
            <a:ext cx="7103700" cy="8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t>Multiple Subject (MS) Holder’s Pathway </a:t>
            </a:r>
            <a:endParaRPr sz="2200"/>
          </a:p>
          <a:p>
            <a:pPr indent="0" lvl="0" marL="0" rtl="0" algn="ctr">
              <a:spcBef>
                <a:spcPts val="0"/>
              </a:spcBef>
              <a:spcAft>
                <a:spcPts val="0"/>
              </a:spcAft>
              <a:buClr>
                <a:schemeClr val="dk1"/>
              </a:buClr>
              <a:buSzPts val="1100"/>
              <a:buFont typeface="Arial"/>
              <a:buNone/>
            </a:pPr>
            <a:r>
              <a:rPr lang="en" sz="2200"/>
              <a:t>to Teaching K-5 Science or PE</a:t>
            </a:r>
            <a:endParaRPr sz="2200"/>
          </a:p>
          <a:p>
            <a:pPr indent="0" lvl="0" marL="0" rtl="0" algn="ctr">
              <a:spcBef>
                <a:spcPts val="0"/>
              </a:spcBef>
              <a:spcAft>
                <a:spcPts val="0"/>
              </a:spcAft>
              <a:buNone/>
            </a:pPr>
            <a:r>
              <a:t/>
            </a:r>
            <a:endParaRPr sz="2400"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Shape 326"/>
          <p:cNvSpPr txBox="1"/>
          <p:nvPr/>
        </p:nvSpPr>
        <p:spPr>
          <a:xfrm rot="-280">
            <a:off x="335775" y="2935155"/>
            <a:ext cx="3688500" cy="841800"/>
          </a:xfrm>
          <a:prstGeom prst="rect">
            <a:avLst/>
          </a:prstGeom>
          <a:solidFill>
            <a:srgbClr val="FCE5CD"/>
          </a:solidFill>
          <a:ln cap="flat" cmpd="sng" w="19050">
            <a:solidFill>
              <a:srgbClr val="000000"/>
            </a:solidFill>
            <a:prstDash val="solid"/>
            <a:round/>
            <a:headEnd len="med" w="med" type="none"/>
            <a:tailEnd len="med" w="med"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t>The Examination Pathway</a:t>
            </a:r>
            <a:endParaRPr b="1" sz="2200"/>
          </a:p>
          <a:p>
            <a:pPr indent="0" lvl="0" marL="0" rtl="0" algn="ctr">
              <a:spcBef>
                <a:spcPts val="0"/>
              </a:spcBef>
              <a:spcAft>
                <a:spcPts val="0"/>
              </a:spcAft>
              <a:buNone/>
            </a:pPr>
            <a:r>
              <a:rPr i="1" lang="en" sz="2200">
                <a:highlight>
                  <a:srgbClr val="FFFF00"/>
                </a:highlight>
              </a:rPr>
              <a:t>*Added Authorization</a:t>
            </a:r>
            <a:endParaRPr b="1" i="1" sz="2200">
              <a:highlight>
                <a:srgbClr val="FFFF00"/>
              </a:highlight>
            </a:endParaRPr>
          </a:p>
        </p:txBody>
      </p:sp>
      <p:cxnSp>
        <p:nvCxnSpPr>
          <p:cNvPr id="327" name="Shape 327"/>
          <p:cNvCxnSpPr/>
          <p:nvPr/>
        </p:nvCxnSpPr>
        <p:spPr>
          <a:xfrm flipH="1">
            <a:off x="1901150" y="1506700"/>
            <a:ext cx="1734600" cy="1428300"/>
          </a:xfrm>
          <a:prstGeom prst="straightConnector1">
            <a:avLst/>
          </a:prstGeom>
          <a:noFill/>
          <a:ln cap="flat" cmpd="sng" w="38100">
            <a:solidFill>
              <a:schemeClr val="dk2"/>
            </a:solidFill>
            <a:prstDash val="solid"/>
            <a:round/>
            <a:headEnd len="lg" w="lg" type="none"/>
            <a:tailEnd len="lg" w="lg" type="triangle"/>
          </a:ln>
        </p:spPr>
      </p:cxnSp>
      <p:sp>
        <p:nvSpPr>
          <p:cNvPr id="328" name="Shape 32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sz="900">
                <a:latin typeface="Nunito"/>
                <a:ea typeface="Nunito"/>
                <a:cs typeface="Nunito"/>
                <a:sym typeface="Nunito"/>
              </a:rPr>
              <a:t>‹#›</a:t>
            </a:fld>
            <a:endParaRPr sz="900">
              <a:latin typeface="Nunito"/>
              <a:ea typeface="Nunito"/>
              <a:cs typeface="Nunito"/>
              <a:sym typeface="Nunito"/>
            </a:endParaRPr>
          </a:p>
        </p:txBody>
      </p:sp>
      <p:sp>
        <p:nvSpPr>
          <p:cNvPr id="329" name="Shape 329"/>
          <p:cNvSpPr txBox="1"/>
          <p:nvPr>
            <p:ph type="title"/>
          </p:nvPr>
        </p:nvSpPr>
        <p:spPr>
          <a:xfrm>
            <a:off x="1208350" y="614350"/>
            <a:ext cx="7103700" cy="8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t>Multiple Subject (MS) Holder’s Pathway </a:t>
            </a:r>
            <a:endParaRPr sz="2200"/>
          </a:p>
          <a:p>
            <a:pPr indent="0" lvl="0" marL="0" rtl="0" algn="ctr">
              <a:spcBef>
                <a:spcPts val="0"/>
              </a:spcBef>
              <a:spcAft>
                <a:spcPts val="0"/>
              </a:spcAft>
              <a:buClr>
                <a:schemeClr val="dk1"/>
              </a:buClr>
              <a:buSzPts val="1100"/>
              <a:buFont typeface="Arial"/>
              <a:buNone/>
            </a:pPr>
            <a:r>
              <a:rPr lang="en" sz="2200"/>
              <a:t>to Teaching K-5 Science or PE</a:t>
            </a:r>
            <a:endParaRPr sz="2200"/>
          </a:p>
          <a:p>
            <a:pPr indent="0" lvl="0" marL="0" rtl="0" algn="ctr">
              <a:spcBef>
                <a:spcPts val="0"/>
              </a:spcBef>
              <a:spcAft>
                <a:spcPts val="0"/>
              </a:spcAft>
              <a:buNone/>
            </a:pPr>
            <a:r>
              <a:t/>
            </a:r>
            <a:endParaRPr sz="2400"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Shape 334"/>
          <p:cNvSpPr txBox="1"/>
          <p:nvPr>
            <p:ph type="title"/>
          </p:nvPr>
        </p:nvSpPr>
        <p:spPr>
          <a:xfrm>
            <a:off x="1303800" y="598575"/>
            <a:ext cx="7030500" cy="999300"/>
          </a:xfrm>
          <a:prstGeom prst="rect">
            <a:avLst/>
          </a:prstGeom>
          <a:solidFill>
            <a:srgbClr val="FCE5CD"/>
          </a:solidFill>
        </p:spPr>
        <p:txBody>
          <a:bodyPr anchorCtr="0" anchor="t" bIns="91425" lIns="91425" spcFirstLastPara="1" rIns="91425" wrap="square" tIns="91425">
            <a:noAutofit/>
          </a:bodyPr>
          <a:lstStyle/>
          <a:p>
            <a:pPr indent="0" lvl="0" marL="0" rtl="0">
              <a:spcBef>
                <a:spcPts val="0"/>
              </a:spcBef>
              <a:spcAft>
                <a:spcPts val="0"/>
              </a:spcAft>
              <a:buNone/>
            </a:pPr>
            <a:r>
              <a:rPr b="1" lang="en" sz="2500"/>
              <a:t>The Examination Pathway </a:t>
            </a:r>
            <a:endParaRPr sz="2500"/>
          </a:p>
          <a:p>
            <a:pPr indent="0" lvl="0" marL="0" rtl="0">
              <a:spcBef>
                <a:spcPts val="0"/>
              </a:spcBef>
              <a:spcAft>
                <a:spcPts val="0"/>
              </a:spcAft>
              <a:buNone/>
            </a:pPr>
            <a:r>
              <a:rPr b="1" lang="en" sz="2500"/>
              <a:t>to add an Authorization (CSET)</a:t>
            </a:r>
            <a:endParaRPr sz="1800"/>
          </a:p>
        </p:txBody>
      </p:sp>
      <p:sp>
        <p:nvSpPr>
          <p:cNvPr id="335" name="Shape 33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sz="900">
                <a:latin typeface="Nunito"/>
                <a:ea typeface="Nunito"/>
                <a:cs typeface="Nunito"/>
                <a:sym typeface="Nunito"/>
              </a:rPr>
              <a:t>‹#›</a:t>
            </a:fld>
            <a:endParaRPr sz="900">
              <a:latin typeface="Nunito"/>
              <a:ea typeface="Nunito"/>
              <a:cs typeface="Nunito"/>
              <a:sym typeface="Nunito"/>
            </a:endParaRPr>
          </a:p>
        </p:txBody>
      </p:sp>
      <p:sp>
        <p:nvSpPr>
          <p:cNvPr id="336" name="Shape 336"/>
          <p:cNvSpPr txBox="1"/>
          <p:nvPr/>
        </p:nvSpPr>
        <p:spPr>
          <a:xfrm>
            <a:off x="415625" y="1578725"/>
            <a:ext cx="8584200" cy="3228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i="1" lang="en" sz="1800">
                <a:solidFill>
                  <a:schemeClr val="dk2"/>
                </a:solidFill>
                <a:latin typeface="Maven Pro"/>
                <a:ea typeface="Maven Pro"/>
                <a:cs typeface="Maven Pro"/>
                <a:sym typeface="Maven Pro"/>
              </a:rPr>
              <a:t>If you hold a valid multiple or single subject credential. . . </a:t>
            </a:r>
            <a:endParaRPr b="1" i="1" sz="1800">
              <a:solidFill>
                <a:schemeClr val="dk2"/>
              </a:solidFill>
              <a:latin typeface="Maven Pro"/>
              <a:ea typeface="Maven Pro"/>
              <a:cs typeface="Maven Pro"/>
              <a:sym typeface="Maven Pro"/>
            </a:endParaRPr>
          </a:p>
          <a:p>
            <a:pPr indent="0" lvl="0" marL="0" rtl="0">
              <a:spcBef>
                <a:spcPts val="0"/>
              </a:spcBef>
              <a:spcAft>
                <a:spcPts val="0"/>
              </a:spcAft>
              <a:buNone/>
            </a:pPr>
            <a:r>
              <a:t/>
            </a:r>
            <a:endParaRPr b="1" i="1" sz="1800">
              <a:solidFill>
                <a:schemeClr val="dk2"/>
              </a:solidFill>
              <a:latin typeface="Maven Pro"/>
              <a:ea typeface="Maven Pro"/>
              <a:cs typeface="Maven Pro"/>
              <a:sym typeface="Maven Pro"/>
            </a:endParaRPr>
          </a:p>
          <a:p>
            <a:pPr indent="-342900" lvl="0" marL="457200" rtl="0">
              <a:spcBef>
                <a:spcPts val="0"/>
              </a:spcBef>
              <a:spcAft>
                <a:spcPts val="0"/>
              </a:spcAft>
              <a:buClr>
                <a:schemeClr val="dk2"/>
              </a:buClr>
              <a:buSzPts val="1800"/>
              <a:buFont typeface="Maven Pro"/>
              <a:buAutoNum type="alphaUcPeriod"/>
            </a:pPr>
            <a:r>
              <a:rPr b="1" lang="en" sz="1800">
                <a:solidFill>
                  <a:schemeClr val="dk2"/>
                </a:solidFill>
                <a:latin typeface="Maven Pro"/>
                <a:ea typeface="Maven Pro"/>
                <a:cs typeface="Maven Pro"/>
                <a:sym typeface="Maven Pro"/>
              </a:rPr>
              <a:t>Show subject-matter competence by passing the required CSET exam(s) </a:t>
            </a:r>
            <a:endParaRPr b="1" sz="1800">
              <a:solidFill>
                <a:schemeClr val="dk2"/>
              </a:solidFill>
              <a:latin typeface="Maven Pro"/>
              <a:ea typeface="Maven Pro"/>
              <a:cs typeface="Maven Pro"/>
              <a:sym typeface="Maven Pro"/>
            </a:endParaRPr>
          </a:p>
          <a:p>
            <a:pPr indent="-342900" lvl="1" marL="914400" rtl="0">
              <a:spcBef>
                <a:spcPts val="0"/>
              </a:spcBef>
              <a:spcAft>
                <a:spcPts val="0"/>
              </a:spcAft>
              <a:buClr>
                <a:schemeClr val="dk2"/>
              </a:buClr>
              <a:buSzPts val="1800"/>
              <a:buFont typeface="Maven Pro"/>
              <a:buAutoNum type="alphaLcPeriod"/>
            </a:pPr>
            <a:r>
              <a:rPr b="1" lang="en" sz="1800">
                <a:solidFill>
                  <a:schemeClr val="dk2"/>
                </a:solidFill>
                <a:latin typeface="Maven Pro"/>
                <a:ea typeface="Maven Pro"/>
                <a:cs typeface="Maven Pro"/>
                <a:sym typeface="Maven Pro"/>
              </a:rPr>
              <a:t>PE: Subtest I (129), Subtest II (130) and Subtest III ( 131)</a:t>
            </a:r>
            <a:endParaRPr b="1" sz="1800">
              <a:solidFill>
                <a:schemeClr val="dk2"/>
              </a:solidFill>
              <a:latin typeface="Maven Pro"/>
              <a:ea typeface="Maven Pro"/>
              <a:cs typeface="Maven Pro"/>
              <a:sym typeface="Maven Pro"/>
            </a:endParaRPr>
          </a:p>
          <a:p>
            <a:pPr indent="-342900" lvl="1" marL="914400" rtl="0">
              <a:spcBef>
                <a:spcPts val="0"/>
              </a:spcBef>
              <a:spcAft>
                <a:spcPts val="0"/>
              </a:spcAft>
              <a:buClr>
                <a:schemeClr val="dk2"/>
              </a:buClr>
              <a:buSzPts val="1800"/>
              <a:buFont typeface="Maven Pro"/>
              <a:buAutoNum type="alphaLcPeriod"/>
            </a:pPr>
            <a:r>
              <a:rPr b="1" lang="en" sz="1800">
                <a:solidFill>
                  <a:schemeClr val="dk2"/>
                </a:solidFill>
                <a:latin typeface="Maven Pro"/>
                <a:ea typeface="Maven Pro"/>
                <a:cs typeface="Maven Pro"/>
                <a:sym typeface="Maven Pro"/>
              </a:rPr>
              <a:t>Science: CSET 215 - Foundational Level General Science</a:t>
            </a:r>
            <a:endParaRPr b="1" sz="1800">
              <a:solidFill>
                <a:schemeClr val="dk2"/>
              </a:solidFill>
              <a:latin typeface="Maven Pro"/>
              <a:ea typeface="Maven Pro"/>
              <a:cs typeface="Maven Pro"/>
              <a:sym typeface="Maven Pro"/>
            </a:endParaRPr>
          </a:p>
          <a:p>
            <a:pPr indent="0" lvl="0" marL="0" rtl="0">
              <a:spcBef>
                <a:spcPts val="0"/>
              </a:spcBef>
              <a:spcAft>
                <a:spcPts val="0"/>
              </a:spcAft>
              <a:buNone/>
            </a:pPr>
            <a:r>
              <a:t/>
            </a:r>
            <a:endParaRPr b="1" sz="1800">
              <a:solidFill>
                <a:schemeClr val="dk2"/>
              </a:solidFill>
              <a:latin typeface="Maven Pro"/>
              <a:ea typeface="Maven Pro"/>
              <a:cs typeface="Maven Pro"/>
              <a:sym typeface="Maven Pro"/>
            </a:endParaRPr>
          </a:p>
          <a:p>
            <a:pPr indent="-342900" lvl="0" marL="457200" rtl="0">
              <a:spcBef>
                <a:spcPts val="0"/>
              </a:spcBef>
              <a:spcAft>
                <a:spcPts val="0"/>
              </a:spcAft>
              <a:buClr>
                <a:schemeClr val="dk2"/>
              </a:buClr>
              <a:buSzPts val="1800"/>
              <a:buFont typeface="Maven Pro"/>
              <a:buAutoNum type="alphaUcPeriod"/>
            </a:pPr>
            <a:r>
              <a:rPr b="1" lang="en" sz="1800">
                <a:solidFill>
                  <a:schemeClr val="dk2"/>
                </a:solidFill>
                <a:latin typeface="Maven Pro"/>
                <a:ea typeface="Maven Pro"/>
                <a:cs typeface="Maven Pro"/>
                <a:sym typeface="Maven Pro"/>
              </a:rPr>
              <a:t>Take a 3 semester (4 quarter) unit methodology course in that subject</a:t>
            </a:r>
            <a:endParaRPr b="1" sz="1800">
              <a:solidFill>
                <a:schemeClr val="dk2"/>
              </a:solidFill>
              <a:latin typeface="Maven Pro"/>
              <a:ea typeface="Maven Pro"/>
              <a:cs typeface="Maven Pro"/>
              <a:sym typeface="Maven Pro"/>
            </a:endParaRPr>
          </a:p>
          <a:p>
            <a:pPr indent="0" lvl="0" marL="0" rtl="0">
              <a:spcBef>
                <a:spcPts val="0"/>
              </a:spcBef>
              <a:spcAft>
                <a:spcPts val="0"/>
              </a:spcAft>
              <a:buNone/>
            </a:pPr>
            <a:r>
              <a:t/>
            </a:r>
            <a:endParaRPr b="1" sz="1800">
              <a:solidFill>
                <a:schemeClr val="dk2"/>
              </a:solidFill>
              <a:latin typeface="Maven Pro"/>
              <a:ea typeface="Maven Pro"/>
              <a:cs typeface="Maven Pro"/>
              <a:sym typeface="Maven Pro"/>
            </a:endParaRPr>
          </a:p>
          <a:p>
            <a:pPr indent="-342900" lvl="0" marL="457200" rtl="0">
              <a:spcBef>
                <a:spcPts val="0"/>
              </a:spcBef>
              <a:spcAft>
                <a:spcPts val="0"/>
              </a:spcAft>
              <a:buClr>
                <a:schemeClr val="dk2"/>
              </a:buClr>
              <a:buSzPts val="1800"/>
              <a:buFont typeface="Maven Pro"/>
              <a:buAutoNum type="alphaUcPeriod"/>
            </a:pPr>
            <a:r>
              <a:rPr b="1" lang="en" sz="1800">
                <a:solidFill>
                  <a:schemeClr val="dk2"/>
                </a:solidFill>
                <a:latin typeface="Maven Pro"/>
                <a:ea typeface="Maven Pro"/>
                <a:cs typeface="Maven Pro"/>
                <a:sym typeface="Maven Pro"/>
              </a:rPr>
              <a:t>Possess an English learner authorization (CLAD -  SDAIE)</a:t>
            </a:r>
            <a:endParaRPr b="1" sz="1800">
              <a:solidFill>
                <a:schemeClr val="dk2"/>
              </a:solidFill>
              <a:latin typeface="Maven Pro"/>
              <a:ea typeface="Maven Pro"/>
              <a:cs typeface="Maven Pro"/>
              <a:sym typeface="Maven Pro"/>
            </a:endParaRPr>
          </a:p>
          <a:p>
            <a:pPr indent="0" lvl="0" marL="0" rtl="0">
              <a:spcBef>
                <a:spcPts val="0"/>
              </a:spcBef>
              <a:spcAft>
                <a:spcPts val="0"/>
              </a:spcAft>
              <a:buNone/>
            </a:pPr>
            <a:r>
              <a:t/>
            </a:r>
            <a:endParaRPr b="1" sz="1800">
              <a:solidFill>
                <a:schemeClr val="dk2"/>
              </a:solidFill>
              <a:latin typeface="Maven Pro"/>
              <a:ea typeface="Maven Pro"/>
              <a:cs typeface="Maven Pro"/>
              <a:sym typeface="Maven Pro"/>
            </a:endParaRPr>
          </a:p>
          <a:p>
            <a:pPr indent="-342900" lvl="0" marL="457200" rtl="0">
              <a:spcBef>
                <a:spcPts val="0"/>
              </a:spcBef>
              <a:spcAft>
                <a:spcPts val="0"/>
              </a:spcAft>
              <a:buClr>
                <a:schemeClr val="dk2"/>
              </a:buClr>
              <a:buSzPts val="1800"/>
              <a:buFont typeface="Maven Pro"/>
              <a:buAutoNum type="alphaUcPeriod"/>
            </a:pPr>
            <a:r>
              <a:rPr b="1" lang="en" sz="1800">
                <a:solidFill>
                  <a:schemeClr val="dk2"/>
                </a:solidFill>
                <a:latin typeface="Maven Pro"/>
                <a:ea typeface="Maven Pro"/>
                <a:cs typeface="Maven Pro"/>
                <a:sym typeface="Maven Pro"/>
              </a:rPr>
              <a:t>Submit test scores &amp; application with fee to district office ($100)</a:t>
            </a:r>
            <a:endParaRPr b="1" sz="1800">
              <a:solidFill>
                <a:schemeClr val="dk2"/>
              </a:solidFill>
              <a:latin typeface="Maven Pro"/>
              <a:ea typeface="Maven Pro"/>
              <a:cs typeface="Maven Pro"/>
              <a:sym typeface="Maven Pro"/>
            </a:endParaRPr>
          </a:p>
          <a:p>
            <a:pPr indent="0" lvl="0" marL="0" rtl="0">
              <a:spcBef>
                <a:spcPts val="0"/>
              </a:spcBef>
              <a:spcAft>
                <a:spcPts val="0"/>
              </a:spcAft>
              <a:buNone/>
            </a:pPr>
            <a:r>
              <a:t/>
            </a:r>
            <a:endParaRPr b="1" sz="1800">
              <a:solidFill>
                <a:schemeClr val="dk2"/>
              </a:solidFill>
              <a:latin typeface="Maven Pro"/>
              <a:ea typeface="Maven Pro"/>
              <a:cs typeface="Maven Pro"/>
              <a:sym typeface="Maven Pro"/>
            </a:endParaRPr>
          </a:p>
          <a:p>
            <a:pPr indent="0" lvl="0" marL="0" rtl="0">
              <a:spcBef>
                <a:spcPts val="0"/>
              </a:spcBef>
              <a:spcAft>
                <a:spcPts val="0"/>
              </a:spcAft>
              <a:buNone/>
            </a:pPr>
            <a:r>
              <a:t/>
            </a:r>
            <a:endParaRPr b="1" sz="1800">
              <a:solidFill>
                <a:schemeClr val="dk2"/>
              </a:solidFill>
              <a:latin typeface="Maven Pro"/>
              <a:ea typeface="Maven Pro"/>
              <a:cs typeface="Maven Pro"/>
              <a:sym typeface="Maven Pro"/>
            </a:endParaRPr>
          </a:p>
          <a:p>
            <a:pPr indent="0" lvl="0" marL="0" rtl="0">
              <a:spcBef>
                <a:spcPts val="0"/>
              </a:spcBef>
              <a:spcAft>
                <a:spcPts val="0"/>
              </a:spcAft>
              <a:buNone/>
            </a:pPr>
            <a:r>
              <a:t/>
            </a:r>
            <a:endParaRPr b="1" sz="1800">
              <a:solidFill>
                <a:schemeClr val="dk2"/>
              </a:solidFill>
              <a:latin typeface="Maven Pro"/>
              <a:ea typeface="Maven Pro"/>
              <a:cs typeface="Maven Pro"/>
              <a:sym typeface="Maven Pro"/>
            </a:endParaRPr>
          </a:p>
          <a:p>
            <a:pPr indent="0" lvl="0" marL="0">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Shape 341"/>
          <p:cNvSpPr txBox="1"/>
          <p:nvPr>
            <p:ph type="title"/>
          </p:nvPr>
        </p:nvSpPr>
        <p:spPr>
          <a:xfrm>
            <a:off x="1213625" y="188750"/>
            <a:ext cx="7786200" cy="121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MS Holder’s </a:t>
            </a:r>
            <a:r>
              <a:rPr lang="en" sz="2400"/>
              <a:t>Possible Authorizations to Add via the </a:t>
            </a:r>
            <a:r>
              <a:rPr lang="en" sz="2400"/>
              <a:t>California Subject Examinations for Teachers (CSET) &amp; A </a:t>
            </a:r>
            <a:r>
              <a:rPr i="1" lang="en" sz="2400"/>
              <a:t>3 Semester Units Methods Course</a:t>
            </a:r>
            <a:endParaRPr i="1" sz="2400"/>
          </a:p>
          <a:p>
            <a:pPr indent="0" lvl="0" marL="0">
              <a:spcBef>
                <a:spcPts val="0"/>
              </a:spcBef>
              <a:spcAft>
                <a:spcPts val="0"/>
              </a:spcAft>
              <a:buNone/>
            </a:pPr>
            <a:r>
              <a:t/>
            </a:r>
            <a:endParaRPr sz="2400"/>
          </a:p>
          <a:p>
            <a:pPr indent="0" lvl="0" marL="0" rtl="0">
              <a:spcBef>
                <a:spcPts val="0"/>
              </a:spcBef>
              <a:spcAft>
                <a:spcPts val="0"/>
              </a:spcAft>
              <a:buNone/>
            </a:pPr>
            <a:r>
              <a:t/>
            </a:r>
            <a:endParaRPr/>
          </a:p>
        </p:txBody>
      </p:sp>
      <p:sp>
        <p:nvSpPr>
          <p:cNvPr id="342" name="Shape 34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aphicFrame>
        <p:nvGraphicFramePr>
          <p:cNvPr id="343" name="Shape 343"/>
          <p:cNvGraphicFramePr/>
          <p:nvPr/>
        </p:nvGraphicFramePr>
        <p:xfrm>
          <a:off x="526250" y="1511875"/>
          <a:ext cx="3000000" cy="3000000"/>
        </p:xfrm>
        <a:graphic>
          <a:graphicData uri="http://schemas.openxmlformats.org/drawingml/2006/table">
            <a:tbl>
              <a:tblPr>
                <a:noFill/>
                <a:tableStyleId>{60A6F7C0-A8C4-47D2-B493-84A305C780CD}</a:tableStyleId>
              </a:tblPr>
              <a:tblGrid>
                <a:gridCol w="3622750"/>
                <a:gridCol w="4780050"/>
              </a:tblGrid>
              <a:tr h="494625">
                <a:tc>
                  <a:txBody>
                    <a:bodyPr>
                      <a:noAutofit/>
                    </a:bodyPr>
                    <a:lstStyle/>
                    <a:p>
                      <a:pPr indent="0" lvl="0" marL="0" algn="ctr">
                        <a:spcBef>
                          <a:spcPts val="0"/>
                        </a:spcBef>
                        <a:spcAft>
                          <a:spcPts val="0"/>
                        </a:spcAft>
                        <a:buNone/>
                      </a:pPr>
                      <a:r>
                        <a:rPr b="1" lang="en" sz="2400">
                          <a:latin typeface="Maven Pro"/>
                          <a:ea typeface="Maven Pro"/>
                          <a:cs typeface="Maven Pro"/>
                          <a:sym typeface="Maven Pro"/>
                        </a:rPr>
                        <a:t>PE</a:t>
                      </a:r>
                      <a:endParaRPr b="1" sz="2400">
                        <a:latin typeface="Maven Pro"/>
                        <a:ea typeface="Maven Pro"/>
                        <a:cs typeface="Maven Pro"/>
                        <a:sym typeface="Maven Pro"/>
                      </a:endParaRPr>
                    </a:p>
                  </a:txBody>
                  <a:tcPr marT="91425" marB="91425" marR="91425" marL="91425">
                    <a:solidFill>
                      <a:srgbClr val="FFFFFF"/>
                    </a:solidFill>
                  </a:tcPr>
                </a:tc>
                <a:tc>
                  <a:txBody>
                    <a:bodyPr>
                      <a:noAutofit/>
                    </a:bodyPr>
                    <a:lstStyle/>
                    <a:p>
                      <a:pPr indent="0" lvl="0" marL="0" algn="ctr">
                        <a:spcBef>
                          <a:spcPts val="0"/>
                        </a:spcBef>
                        <a:spcAft>
                          <a:spcPts val="0"/>
                        </a:spcAft>
                        <a:buNone/>
                      </a:pPr>
                      <a:r>
                        <a:rPr b="1" lang="en" sz="2400">
                          <a:latin typeface="Maven Pro"/>
                          <a:ea typeface="Maven Pro"/>
                          <a:cs typeface="Maven Pro"/>
                          <a:sym typeface="Maven Pro"/>
                        </a:rPr>
                        <a:t>Science</a:t>
                      </a:r>
                      <a:endParaRPr b="1" sz="2400">
                        <a:latin typeface="Maven Pro"/>
                        <a:ea typeface="Maven Pro"/>
                        <a:cs typeface="Maven Pro"/>
                        <a:sym typeface="Maven Pro"/>
                      </a:endParaRPr>
                    </a:p>
                  </a:txBody>
                  <a:tcPr marT="91425" marB="91425" marR="91425" marL="91425">
                    <a:solidFill>
                      <a:srgbClr val="FFFFFF"/>
                    </a:solidFill>
                  </a:tcPr>
                </a:tc>
              </a:tr>
              <a:tr h="2730475">
                <a:tc>
                  <a:txBody>
                    <a:bodyPr>
                      <a:noAutofit/>
                    </a:bodyPr>
                    <a:lstStyle/>
                    <a:p>
                      <a:pPr indent="0" lvl="0" marL="0" marR="0" rtl="0" algn="l">
                        <a:lnSpc>
                          <a:spcPct val="100000"/>
                        </a:lnSpc>
                        <a:spcBef>
                          <a:spcPts val="0"/>
                        </a:spcBef>
                        <a:spcAft>
                          <a:spcPts val="0"/>
                        </a:spcAft>
                        <a:buNone/>
                      </a:pPr>
                      <a:r>
                        <a:rPr b="1" lang="en" sz="1800" u="sng">
                          <a:latin typeface="Maven Pro"/>
                          <a:ea typeface="Maven Pro"/>
                          <a:cs typeface="Maven Pro"/>
                          <a:sym typeface="Maven Pro"/>
                        </a:rPr>
                        <a:t>Physical Education (CSET) </a:t>
                      </a:r>
                      <a:r>
                        <a:rPr lang="en" sz="1800">
                          <a:latin typeface="Maven Pro"/>
                          <a:ea typeface="Maven Pro"/>
                          <a:cs typeface="Maven Pro"/>
                          <a:sym typeface="Maven Pro"/>
                        </a:rPr>
                        <a:t>consists of Subtest I (test code 129), Subtest II (test code 130) and Subtest III (test code 131)</a:t>
                      </a:r>
                      <a:endParaRPr sz="1800">
                        <a:latin typeface="Maven Pro"/>
                        <a:ea typeface="Maven Pro"/>
                        <a:cs typeface="Maven Pro"/>
                        <a:sym typeface="Maven Pro"/>
                      </a:endParaRPr>
                    </a:p>
                    <a:p>
                      <a:pPr indent="0" lvl="0" marL="0" marR="0" rtl="0" algn="l">
                        <a:lnSpc>
                          <a:spcPct val="100000"/>
                        </a:lnSpc>
                        <a:spcBef>
                          <a:spcPts val="0"/>
                        </a:spcBef>
                        <a:spcAft>
                          <a:spcPts val="0"/>
                        </a:spcAft>
                        <a:buNone/>
                      </a:pPr>
                      <a:r>
                        <a:t/>
                      </a:r>
                      <a:endParaRPr sz="1800">
                        <a:latin typeface="Maven Pro"/>
                        <a:ea typeface="Maven Pro"/>
                        <a:cs typeface="Maven Pro"/>
                        <a:sym typeface="Maven Pro"/>
                      </a:endParaRPr>
                    </a:p>
                    <a:p>
                      <a:pPr indent="-349250" lvl="0" marL="457200" rtl="0">
                        <a:spcBef>
                          <a:spcPts val="0"/>
                        </a:spcBef>
                        <a:spcAft>
                          <a:spcPts val="0"/>
                        </a:spcAft>
                        <a:buSzPts val="1900"/>
                        <a:buFont typeface="Maven Pro"/>
                        <a:buChar char="●"/>
                      </a:pPr>
                      <a:r>
                        <a:rPr lang="en">
                          <a:latin typeface="Maven Pro"/>
                          <a:ea typeface="Maven Pro"/>
                          <a:cs typeface="Maven Pro"/>
                          <a:sym typeface="Maven Pro"/>
                        </a:rPr>
                        <a:t>A Single Subject Teaching Credential in Physical Education authorizes teaching in all grades</a:t>
                      </a:r>
                      <a:endParaRPr sz="1900">
                        <a:latin typeface="Maven Pro"/>
                        <a:ea typeface="Maven Pro"/>
                        <a:cs typeface="Maven Pro"/>
                        <a:sym typeface="Maven Pro"/>
                      </a:endParaRPr>
                    </a:p>
                    <a:p>
                      <a:pPr indent="0" lvl="0" marL="0" rtl="0">
                        <a:spcBef>
                          <a:spcPts val="0"/>
                        </a:spcBef>
                        <a:spcAft>
                          <a:spcPts val="0"/>
                        </a:spcAft>
                        <a:buNone/>
                      </a:pPr>
                      <a:r>
                        <a:rPr lang="en" sz="1900">
                          <a:latin typeface="Maven Pro"/>
                          <a:ea typeface="Maven Pro"/>
                          <a:cs typeface="Maven Pro"/>
                          <a:sym typeface="Maven Pro"/>
                        </a:rPr>
                        <a:t> </a:t>
                      </a:r>
                      <a:endParaRPr sz="1900">
                        <a:latin typeface="Maven Pro"/>
                        <a:ea typeface="Maven Pro"/>
                        <a:cs typeface="Maven Pro"/>
                        <a:sym typeface="Maven Pro"/>
                      </a:endParaRPr>
                    </a:p>
                  </a:txBody>
                  <a:tcPr marT="91425" marB="91425" marR="91425" marL="91425"/>
                </a:tc>
                <a:tc>
                  <a:txBody>
                    <a:bodyPr>
                      <a:noAutofit/>
                    </a:bodyPr>
                    <a:lstStyle/>
                    <a:p>
                      <a:pPr indent="0" lvl="0" marL="0" marR="0" rtl="0" algn="l">
                        <a:lnSpc>
                          <a:spcPct val="100000"/>
                        </a:lnSpc>
                        <a:spcBef>
                          <a:spcPts val="0"/>
                        </a:spcBef>
                        <a:spcAft>
                          <a:spcPts val="0"/>
                        </a:spcAft>
                        <a:buNone/>
                      </a:pPr>
                      <a:r>
                        <a:rPr b="1" lang="en" sz="1800" u="sng">
                          <a:latin typeface="Maven Pro"/>
                          <a:ea typeface="Maven Pro"/>
                          <a:cs typeface="Maven Pro"/>
                          <a:sym typeface="Maven Pro"/>
                        </a:rPr>
                        <a:t>Foundational-Level General Science (CSET)</a:t>
                      </a:r>
                      <a:r>
                        <a:rPr lang="en" sz="1800">
                          <a:latin typeface="Maven Pro"/>
                          <a:ea typeface="Maven Pro"/>
                          <a:cs typeface="Maven Pro"/>
                          <a:sym typeface="Maven Pro"/>
                        </a:rPr>
                        <a:t> consists of Subtest I (test code 215)</a:t>
                      </a:r>
                      <a:endParaRPr sz="1800">
                        <a:latin typeface="Maven Pro"/>
                        <a:ea typeface="Maven Pro"/>
                        <a:cs typeface="Maven Pro"/>
                        <a:sym typeface="Maven Pro"/>
                      </a:endParaRPr>
                    </a:p>
                    <a:p>
                      <a:pPr indent="0" lvl="0" marL="0" marR="0" rtl="0" algn="l">
                        <a:lnSpc>
                          <a:spcPct val="100000"/>
                        </a:lnSpc>
                        <a:spcBef>
                          <a:spcPts val="0"/>
                        </a:spcBef>
                        <a:spcAft>
                          <a:spcPts val="0"/>
                        </a:spcAft>
                        <a:buNone/>
                      </a:pPr>
                      <a:r>
                        <a:t/>
                      </a:r>
                      <a:endParaRPr sz="1800">
                        <a:latin typeface="Maven Pro"/>
                        <a:ea typeface="Maven Pro"/>
                        <a:cs typeface="Maven Pro"/>
                        <a:sym typeface="Maven Pro"/>
                      </a:endParaRPr>
                    </a:p>
                    <a:p>
                      <a:pPr indent="-349250" lvl="0" marL="457200" rtl="0">
                        <a:spcBef>
                          <a:spcPts val="0"/>
                        </a:spcBef>
                        <a:spcAft>
                          <a:spcPts val="0"/>
                        </a:spcAft>
                        <a:buSzPts val="1900"/>
                        <a:buFont typeface="Maven Pro"/>
                        <a:buChar char="●"/>
                      </a:pPr>
                      <a:r>
                        <a:rPr lang="en">
                          <a:latin typeface="Maven Pro"/>
                          <a:ea typeface="Maven Pro"/>
                          <a:cs typeface="Maven Pro"/>
                          <a:sym typeface="Maven Pro"/>
                        </a:rPr>
                        <a:t>A Single Subject Teaching Credential in Foundational-Level General Science authorizes teaching only in general, introductory, and integrated science (integrated science through Grade 8 only)</a:t>
                      </a:r>
                      <a:r>
                        <a:rPr lang="en" sz="1050">
                          <a:solidFill>
                            <a:srgbClr val="333333"/>
                          </a:solidFill>
                          <a:highlight>
                            <a:srgbClr val="FFFFFF"/>
                          </a:highlight>
                        </a:rPr>
                        <a:t>.</a:t>
                      </a:r>
                      <a:endParaRPr sz="1050">
                        <a:solidFill>
                          <a:srgbClr val="333333"/>
                        </a:solidFill>
                        <a:highlight>
                          <a:srgbClr val="FFFFFF"/>
                        </a:highlight>
                      </a:endParaRPr>
                    </a:p>
                    <a:p>
                      <a:pPr indent="0" lvl="0" marL="0" rtl="0">
                        <a:spcBef>
                          <a:spcPts val="0"/>
                        </a:spcBef>
                        <a:spcAft>
                          <a:spcPts val="0"/>
                        </a:spcAft>
                        <a:buNone/>
                      </a:pPr>
                      <a:r>
                        <a:t/>
                      </a:r>
                      <a:endParaRPr sz="1050">
                        <a:solidFill>
                          <a:srgbClr val="333333"/>
                        </a:solidFill>
                        <a:highlight>
                          <a:srgbClr val="FFFFFF"/>
                        </a:highlight>
                      </a:endParaRPr>
                    </a:p>
                    <a:p>
                      <a:pPr indent="0" lvl="0" marL="0">
                        <a:spcBef>
                          <a:spcPts val="0"/>
                        </a:spcBef>
                        <a:spcAft>
                          <a:spcPts val="0"/>
                        </a:spcAft>
                        <a:buNone/>
                      </a:pPr>
                      <a:r>
                        <a:rPr lang="en" sz="1900">
                          <a:latin typeface="Maven Pro"/>
                          <a:ea typeface="Maven Pro"/>
                          <a:cs typeface="Maven Pro"/>
                          <a:sym typeface="Maven Pro"/>
                        </a:rPr>
                        <a:t>*</a:t>
                      </a:r>
                      <a:r>
                        <a:rPr b="1" lang="en">
                          <a:latin typeface="Maven Pro"/>
                          <a:ea typeface="Maven Pro"/>
                          <a:cs typeface="Maven Pro"/>
                          <a:sym typeface="Maven Pro"/>
                        </a:rPr>
                        <a:t>Other science authorizations can be added by passing additional subject specific exams</a:t>
                      </a:r>
                      <a:endParaRPr b="1">
                        <a:latin typeface="Maven Pro"/>
                        <a:ea typeface="Maven Pro"/>
                        <a:cs typeface="Maven Pro"/>
                        <a:sym typeface="Maven Pro"/>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